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74" r:id="rId2"/>
    <p:sldId id="256" r:id="rId3"/>
    <p:sldId id="279" r:id="rId4"/>
    <p:sldId id="277" r:id="rId5"/>
    <p:sldId id="278" r:id="rId6"/>
    <p:sldId id="266" r:id="rId7"/>
    <p:sldId id="267" r:id="rId8"/>
    <p:sldId id="270" r:id="rId9"/>
    <p:sldId id="280" r:id="rId10"/>
    <p:sldId id="268" r:id="rId11"/>
    <p:sldId id="261" r:id="rId12"/>
    <p:sldId id="269" r:id="rId13"/>
    <p:sldId id="264" r:id="rId14"/>
    <p:sldId id="262" r:id="rId15"/>
    <p:sldId id="272" r:id="rId16"/>
    <p:sldId id="276" r:id="rId17"/>
    <p:sldId id="273" r:id="rId18"/>
    <p:sldId id="275" r:id="rId19"/>
    <p:sldId id="25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90" autoAdjust="0"/>
    <p:restoredTop sz="41693" autoAdjust="0"/>
  </p:normalViewPr>
  <p:slideViewPr>
    <p:cSldViewPr snapToObjects="1">
      <p:cViewPr varScale="1">
        <p:scale>
          <a:sx n="30" d="100"/>
          <a:sy n="30" d="100"/>
        </p:scale>
        <p:origin x="2700"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300" d="100"/>
        <a:sy n="300" d="100"/>
      </p:scale>
      <p:origin x="0" y="0"/>
    </p:cViewPr>
  </p:notesTextViewPr>
  <p:sorterViewPr>
    <p:cViewPr>
      <p:scale>
        <a:sx n="150" d="100"/>
        <a:sy n="150" d="100"/>
      </p:scale>
      <p:origin x="0" y="0"/>
    </p:cViewPr>
  </p:sorterViewPr>
  <p:notesViewPr>
    <p:cSldViewPr snapToObjects="1">
      <p:cViewPr varScale="1">
        <p:scale>
          <a:sx n="79" d="100"/>
          <a:sy n="79" d="100"/>
        </p:scale>
        <p:origin x="-340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7.xml"/><Relationship Id="rId1" Type="http://schemas.openxmlformats.org/officeDocument/2006/relationships/slide" Target="slides/slide6.xml"/><Relationship Id="rId6" Type="http://schemas.openxmlformats.org/officeDocument/2006/relationships/slide" Target="slides/slide13.xml"/><Relationship Id="rId5" Type="http://schemas.openxmlformats.org/officeDocument/2006/relationships/slide" Target="slides/slide12.xml"/><Relationship Id="rId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64DE93-B6E6-AB4A-81B8-2A5F81B68E49}" type="datetimeFigureOut">
              <a:rPr lang="en-US" smtClean="0"/>
              <a:pPr/>
              <a:t>6/9/2016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B8AA28-574F-4A49-91BE-8A1FC2D743B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WELCOME!</a:t>
            </a:r>
            <a:r>
              <a:rPr lang="en-US" baseline="0" dirty="0"/>
              <a:t> THANK YOU FOR JOINING OUR ROUND TABLE </a:t>
            </a:r>
          </a:p>
          <a:p>
            <a:endParaRPr lang="en-US" baseline="0" dirty="0"/>
          </a:p>
          <a:p>
            <a:r>
              <a:rPr lang="en-US" baseline="0" dirty="0"/>
              <a:t>MY NAME IS HELEN ERICKSON, I’M CHAIRING A TASK FORCE CHARGED BY AHNCC. I’LL TELL YOU MORE ABOUT THAT IN JUST A FEW MINUTES. </a:t>
            </a:r>
          </a:p>
          <a:p>
            <a:endParaRPr lang="en-US" baseline="0" dirty="0"/>
          </a:p>
          <a:p>
            <a:r>
              <a:rPr lang="en-US" baseline="0" dirty="0"/>
              <a:t>BUT FIRST, I’D LIKE TO KNOW WHO IS HERE, AND YOU INTEREST IN THIS TOPIC.</a:t>
            </a:r>
          </a:p>
          <a:p>
            <a:endParaRPr lang="en-US" baseline="0"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a:solidFill>
                  <a:schemeClr val="tx1"/>
                </a:solidFill>
                <a:latin typeface="+mn-lt"/>
                <a:ea typeface="+mn-ea"/>
                <a:cs typeface="+mn-cs"/>
              </a:rPr>
              <a:t> WE IDENTIFIED</a:t>
            </a:r>
            <a:r>
              <a:rPr lang="en-US" sz="1200" kern="1200" baseline="0" dirty="0">
                <a:solidFill>
                  <a:schemeClr val="tx1"/>
                </a:solidFill>
                <a:latin typeface="+mn-lt"/>
                <a:ea typeface="+mn-ea"/>
                <a:cs typeface="+mn-cs"/>
              </a:rPr>
              <a:t> STAKEHOLDERS STARTING WITH INDIVIDUALS TO AGENCIES (E.G. HOSPIALS, ETC)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WE CHOSE TO START DISSEMINATION WITH OUR CERTIFICANTS, AHNA MEMBERS, ENDORSED SCHOOLS, SELECTED ANA ACADEMY MEMBERS, AND A FEW OTHER NURSE LEADERS INVOLVED IN TRANSFORMING THE ROLE OF GRADUATE PREPARED NURSES. </a:t>
            </a:r>
          </a:p>
          <a:p>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0B8AA28-574F-4A49-91BE-8A1FC2D743B5}"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cap="all" baseline="0" dirty="0">
                <a:solidFill>
                  <a:schemeClr val="tx1"/>
                </a:solidFill>
                <a:latin typeface="+mn-lt"/>
                <a:ea typeface="+mn-ea"/>
                <a:cs typeface="+mn-cs"/>
              </a:rPr>
              <a:t>SEPTEMBER WE RECEIVED </a:t>
            </a:r>
            <a:r>
              <a:rPr lang="en-US" sz="1200" kern="1200" cap="all" dirty="0">
                <a:solidFill>
                  <a:schemeClr val="tx1"/>
                </a:solidFill>
                <a:latin typeface="+mn-lt"/>
                <a:ea typeface="+mn-ea"/>
                <a:cs typeface="+mn-cs"/>
              </a:rPr>
              <a:t> a call from THE NCSBN/LACE Task Force CHARGED</a:t>
            </a:r>
            <a:r>
              <a:rPr lang="en-US" sz="1200" kern="1200" cap="all" baseline="0" dirty="0">
                <a:solidFill>
                  <a:schemeClr val="tx1"/>
                </a:solidFill>
                <a:latin typeface="+mn-lt"/>
                <a:ea typeface="+mn-ea"/>
                <a:cs typeface="+mn-cs"/>
              </a:rPr>
              <a:t> TO REVIEW OUR</a:t>
            </a:r>
            <a:r>
              <a:rPr lang="en-US" sz="1200" kern="1200" cap="all" dirty="0">
                <a:solidFill>
                  <a:schemeClr val="tx1"/>
                </a:solidFill>
                <a:latin typeface="+mn-lt"/>
                <a:ea typeface="+mn-ea"/>
                <a:cs typeface="+mn-cs"/>
              </a:rPr>
              <a:t> Request for 5</a:t>
            </a:r>
            <a:r>
              <a:rPr lang="en-US" sz="1200" kern="1200" cap="all" baseline="30000" dirty="0">
                <a:solidFill>
                  <a:schemeClr val="tx1"/>
                </a:solidFill>
                <a:latin typeface="+mn-lt"/>
                <a:ea typeface="+mn-ea"/>
                <a:cs typeface="+mn-cs"/>
              </a:rPr>
              <a:t>th</a:t>
            </a:r>
            <a:r>
              <a:rPr lang="en-US" sz="1200" kern="1200" cap="all" dirty="0">
                <a:solidFill>
                  <a:schemeClr val="tx1"/>
                </a:solidFill>
                <a:latin typeface="+mn-lt"/>
                <a:ea typeface="+mn-ea"/>
                <a:cs typeface="+mn-cs"/>
              </a:rPr>
              <a:t> role.</a:t>
            </a:r>
            <a:r>
              <a:rPr lang="en-US" sz="1200" kern="1200" cap="all" baseline="0" dirty="0">
                <a:solidFill>
                  <a:schemeClr val="tx1"/>
                </a:solidFill>
                <a:latin typeface="+mn-lt"/>
                <a:ea typeface="+mn-ea"/>
                <a:cs typeface="+mn-cs"/>
              </a:rPr>
              <a:t> WE HAD A TELEPHONE CONVERSATION SEPTEMBER 18, 2015 AND WERE  </a:t>
            </a:r>
            <a:r>
              <a:rPr lang="en-US" sz="1200" kern="1200" cap="all" dirty="0">
                <a:solidFill>
                  <a:schemeClr val="tx1"/>
                </a:solidFill>
                <a:latin typeface="+mn-lt"/>
                <a:ea typeface="+mn-ea"/>
                <a:cs typeface="+mn-cs"/>
              </a:rPr>
              <a:t> informed that OUR REQUEST WAS DENIED BECAUSE we had NOT clearly </a:t>
            </a:r>
            <a:r>
              <a:rPr lang="en-US" sz="1200" kern="1200" cap="all" dirty="0" err="1">
                <a:solidFill>
                  <a:schemeClr val="tx1"/>
                </a:solidFill>
                <a:latin typeface="+mn-lt"/>
                <a:ea typeface="+mn-ea"/>
                <a:cs typeface="+mn-cs"/>
              </a:rPr>
              <a:t>articulateD</a:t>
            </a:r>
            <a:r>
              <a:rPr lang="en-US" sz="1200" kern="1200" cap="all" dirty="0">
                <a:solidFill>
                  <a:schemeClr val="tx1"/>
                </a:solidFill>
                <a:latin typeface="+mn-lt"/>
                <a:ea typeface="+mn-ea"/>
                <a:cs typeface="+mn-cs"/>
              </a:rPr>
              <a:t> how</a:t>
            </a:r>
            <a:r>
              <a:rPr lang="en-US" sz="1200" kern="1200" cap="all" baseline="0" dirty="0">
                <a:solidFill>
                  <a:schemeClr val="tx1"/>
                </a:solidFill>
                <a:latin typeface="+mn-lt"/>
                <a:ea typeface="+mn-ea"/>
                <a:cs typeface="+mn-cs"/>
              </a:rPr>
              <a:t> THE ROLE OF THE ADVANCED HOLISTIC NURSE </a:t>
            </a:r>
            <a:r>
              <a:rPr lang="en-US" sz="1200" kern="1200" cap="all" dirty="0">
                <a:solidFill>
                  <a:schemeClr val="tx1"/>
                </a:solidFill>
                <a:latin typeface="+mn-lt"/>
                <a:ea typeface="+mn-ea"/>
                <a:cs typeface="+mn-cs"/>
              </a:rPr>
              <a:t> is uniquely different from the four roles specified in the Consensus Model.</a:t>
            </a:r>
            <a:r>
              <a:rPr lang="en-US" sz="1200" kern="1200" cap="all" baseline="0" dirty="0">
                <a:solidFill>
                  <a:schemeClr val="tx1"/>
                </a:solidFill>
                <a:latin typeface="+mn-lt"/>
                <a:ea typeface="+mn-ea"/>
                <a:cs typeface="+mn-cs"/>
              </a:rPr>
              <a:t> </a:t>
            </a:r>
            <a:r>
              <a:rPr lang="en-US" sz="1200" i="1" kern="1200" cap="all" baseline="0" dirty="0">
                <a:solidFill>
                  <a:schemeClr val="tx1"/>
                </a:solidFill>
                <a:latin typeface="+mn-lt"/>
                <a:ea typeface="+mn-ea"/>
                <a:cs typeface="+mn-cs"/>
              </a:rPr>
              <a:t>AND,</a:t>
            </a:r>
            <a:r>
              <a:rPr lang="en-US" sz="1200" kern="1200" cap="all" baseline="0" dirty="0">
                <a:solidFill>
                  <a:schemeClr val="tx1"/>
                </a:solidFill>
                <a:latin typeface="+mn-lt"/>
                <a:ea typeface="+mn-ea"/>
                <a:cs typeface="+mn-cs"/>
              </a:rPr>
              <a:t> WE HAD NOT DRAFTED THE EDUCATIONAL ESSENTIALS. THEY STATED THAT THEY WOULD FOLLOW-UP WITH A LETTER, WHICH INCIDENTLY WAS NEVER RECEIVED. </a:t>
            </a:r>
          </a:p>
          <a:p>
            <a:endParaRPr lang="en-US" sz="1200" kern="1200" cap="all" baseline="0" dirty="0">
              <a:solidFill>
                <a:schemeClr val="tx1"/>
              </a:solidFill>
              <a:latin typeface="+mn-lt"/>
              <a:ea typeface="+mn-ea"/>
              <a:cs typeface="+mn-cs"/>
            </a:endParaRPr>
          </a:p>
          <a:p>
            <a:r>
              <a:rPr lang="en-US" sz="1200" kern="1200" cap="all" baseline="0" dirty="0">
                <a:solidFill>
                  <a:schemeClr val="tx1"/>
                </a:solidFill>
                <a:latin typeface="+mn-lt"/>
                <a:ea typeface="+mn-ea"/>
                <a:cs typeface="+mn-cs"/>
              </a:rPr>
              <a:t>CMTF CONCLUDED THAT WE NEEDED TO ACT PROACTIVELY, WRITE A WHITE PAPER THAT DECLARED OUR POSITION AND INTENT TO ACT. </a:t>
            </a:r>
          </a:p>
          <a:p>
            <a:endParaRPr lang="en-US" sz="1200" kern="1200" baseline="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14. CMTF concluded that it was necessary to:</a:t>
            </a:r>
          </a:p>
          <a:p>
            <a:r>
              <a:rPr lang="en-US" sz="1200" kern="1200" dirty="0">
                <a:solidFill>
                  <a:schemeClr val="tx1"/>
                </a:solidFill>
                <a:latin typeface="+mn-lt"/>
                <a:ea typeface="+mn-ea"/>
                <a:cs typeface="+mn-cs"/>
              </a:rPr>
              <a:t>a. Draft a White Paper describing Holistic Nursing’s position that would explain why/how AHN is unique, and disseminate with Talking Points;</a:t>
            </a:r>
          </a:p>
          <a:p>
            <a:r>
              <a:rPr lang="en-US" sz="1200" kern="1200" dirty="0">
                <a:solidFill>
                  <a:schemeClr val="tx1"/>
                </a:solidFill>
                <a:latin typeface="+mn-lt"/>
                <a:ea typeface="+mn-ea"/>
                <a:cs typeface="+mn-cs"/>
              </a:rPr>
              <a:t>b. Seek feedback, support, and assistance from colleagues; and</a:t>
            </a:r>
          </a:p>
          <a:p>
            <a:r>
              <a:rPr lang="en-US" sz="1200" kern="1200" dirty="0">
                <a:solidFill>
                  <a:schemeClr val="tx1"/>
                </a:solidFill>
                <a:latin typeface="+mn-lt"/>
                <a:ea typeface="+mn-ea"/>
                <a:cs typeface="+mn-cs"/>
              </a:rPr>
              <a:t>c. Concurrently, initiate drafting of the Essentials for Holistic Nursing, starting with Basic Holistic Nursing (HNB-BC); progressing to Advanced Holistic Nursing (AHN-BC); and concluding with the Advanced Practice Holistic Nursing  (APHN-BC) which contains competencies for prescriptive authority.</a:t>
            </a:r>
          </a:p>
          <a:p>
            <a:r>
              <a:rPr lang="en-US" sz="1200" kern="1200" dirty="0">
                <a:solidFill>
                  <a:schemeClr val="tx1"/>
                </a:solidFill>
                <a:latin typeface="+mn-lt"/>
                <a:ea typeface="+mn-ea"/>
                <a:cs typeface="+mn-cs"/>
              </a:rPr>
              <a:t>15. </a:t>
            </a:r>
            <a:r>
              <a:rPr lang="en-US" sz="1200" i="1" kern="1200" dirty="0">
                <a:solidFill>
                  <a:schemeClr val="tx1"/>
                </a:solidFill>
                <a:latin typeface="+mn-lt"/>
                <a:ea typeface="+mn-ea"/>
                <a:cs typeface="+mn-cs"/>
              </a:rPr>
              <a:t>White Paper: Graduate Holistic Nursing</a:t>
            </a:r>
            <a:r>
              <a:rPr lang="en-US" sz="1200" kern="1200" dirty="0">
                <a:solidFill>
                  <a:schemeClr val="tx1"/>
                </a:solidFill>
                <a:latin typeface="+mn-lt"/>
                <a:ea typeface="+mn-ea"/>
                <a:cs typeface="+mn-cs"/>
              </a:rPr>
              <a:t> was completed and distribution initiated in </a:t>
            </a:r>
            <a:r>
              <a:rPr lang="en-US" sz="1200" b="1" kern="1200" dirty="0">
                <a:solidFill>
                  <a:schemeClr val="tx1"/>
                </a:solidFill>
                <a:latin typeface="+mn-lt"/>
                <a:ea typeface="+mn-ea"/>
                <a:cs typeface="+mn-cs"/>
              </a:rPr>
              <a:t>November, 2015</a:t>
            </a:r>
            <a:r>
              <a:rPr lang="en-US" sz="1200" kern="1200" dirty="0">
                <a:solidFill>
                  <a:schemeClr val="tx1"/>
                </a:solidFill>
                <a:latin typeface="+mn-lt"/>
                <a:ea typeface="+mn-ea"/>
                <a:cs typeface="+mn-cs"/>
              </a:rPr>
              <a:t>.</a:t>
            </a:r>
          </a:p>
          <a:p>
            <a:r>
              <a:rPr lang="en-US" sz="1200" kern="1200" dirty="0">
                <a:solidFill>
                  <a:schemeClr val="tx1"/>
                </a:solidFill>
                <a:latin typeface="+mn-lt"/>
                <a:ea typeface="+mn-ea"/>
                <a:cs typeface="+mn-cs"/>
              </a:rPr>
              <a:t>16. Introduction to Essentials draft #1 distributed to CMTF, </a:t>
            </a:r>
            <a:r>
              <a:rPr lang="en-US" sz="1200" b="1" kern="1200" dirty="0">
                <a:solidFill>
                  <a:schemeClr val="tx1"/>
                </a:solidFill>
                <a:latin typeface="+mn-lt"/>
                <a:ea typeface="+mn-ea"/>
                <a:cs typeface="+mn-cs"/>
              </a:rPr>
              <a:t>November, 2015.</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17. White Paper, letters of introduction, and talking points distributed to Endorsed Schools, AHNCC graduate Certificants, </a:t>
            </a:r>
            <a:r>
              <a:rPr lang="en-US" sz="1200" b="1" kern="1200" dirty="0">
                <a:solidFill>
                  <a:schemeClr val="tx1"/>
                </a:solidFill>
                <a:latin typeface="+mn-lt"/>
                <a:ea typeface="+mn-ea"/>
                <a:cs typeface="+mn-cs"/>
              </a:rPr>
              <a:t>December, 2015</a:t>
            </a:r>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18. Revisited feedback, direction indicated. Planned to: </a:t>
            </a:r>
          </a:p>
          <a:p>
            <a:r>
              <a:rPr lang="en-US" sz="1200" kern="1200" dirty="0">
                <a:solidFill>
                  <a:schemeClr val="tx1"/>
                </a:solidFill>
                <a:latin typeface="+mn-lt"/>
                <a:ea typeface="+mn-ea"/>
                <a:cs typeface="+mn-cs"/>
              </a:rPr>
              <a:t>a. Re-engage two Endorsed Schools for additional feedback, </a:t>
            </a:r>
            <a:r>
              <a:rPr lang="en-US" sz="1200" b="1" kern="1200" dirty="0">
                <a:solidFill>
                  <a:schemeClr val="tx1"/>
                </a:solidFill>
                <a:latin typeface="+mn-lt"/>
                <a:ea typeface="+mn-ea"/>
                <a:cs typeface="+mn-cs"/>
              </a:rPr>
              <a:t>February, 2016</a:t>
            </a:r>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b. Strategize formatting, drafting, dissemination of Educational Essentials, </a:t>
            </a:r>
            <a:r>
              <a:rPr lang="en-US" sz="1200" b="1" kern="1200" dirty="0">
                <a:solidFill>
                  <a:schemeClr val="tx1"/>
                </a:solidFill>
                <a:latin typeface="+mn-lt"/>
                <a:ea typeface="+mn-ea"/>
                <a:cs typeface="+mn-cs"/>
              </a:rPr>
              <a:t>March, 2016-today.</a:t>
            </a:r>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c. Strategize for information dissemination and feedback avenues:</a:t>
            </a:r>
          </a:p>
          <a:p>
            <a:r>
              <a:rPr lang="en-US" sz="1200" kern="1200" dirty="0">
                <a:solidFill>
                  <a:schemeClr val="tx1"/>
                </a:solidFill>
                <a:latin typeface="+mn-lt"/>
                <a:ea typeface="+mn-ea"/>
                <a:cs typeface="+mn-cs"/>
              </a:rPr>
              <a:t>i. Publications in Beginnings and Journal of Holistic Nursing, </a:t>
            </a:r>
            <a:r>
              <a:rPr lang="en-US" sz="1200" b="1" kern="1200" dirty="0">
                <a:solidFill>
                  <a:schemeClr val="tx1"/>
                </a:solidFill>
                <a:latin typeface="+mn-lt"/>
                <a:ea typeface="+mn-ea"/>
                <a:cs typeface="+mn-cs"/>
              </a:rPr>
              <a:t>ED:2016 &amp; 2017.</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ii. Round Table at AHNA Conference, </a:t>
            </a:r>
            <a:r>
              <a:rPr lang="en-US" sz="1200" b="1" kern="1200" dirty="0">
                <a:solidFill>
                  <a:schemeClr val="tx1"/>
                </a:solidFill>
                <a:latin typeface="+mn-lt"/>
                <a:ea typeface="+mn-ea"/>
                <a:cs typeface="+mn-cs"/>
              </a:rPr>
              <a:t>ED: June, 2016</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iii. Dissemination of White Paper, Call for feedback, </a:t>
            </a:r>
            <a:r>
              <a:rPr lang="en-US" sz="1200" b="1" kern="1200" dirty="0">
                <a:solidFill>
                  <a:schemeClr val="tx1"/>
                </a:solidFill>
                <a:latin typeface="+mn-lt"/>
                <a:ea typeface="+mn-ea"/>
                <a:cs typeface="+mn-cs"/>
              </a:rPr>
              <a:t>ED June- 2016.</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19. Initiated drafting of Basic Essentials, </a:t>
            </a:r>
            <a:r>
              <a:rPr lang="en-US" sz="1200" b="1" kern="1200" dirty="0">
                <a:solidFill>
                  <a:schemeClr val="tx1"/>
                </a:solidFill>
                <a:latin typeface="+mn-lt"/>
                <a:ea typeface="+mn-ea"/>
                <a:cs typeface="+mn-cs"/>
              </a:rPr>
              <a:t>April, 2016.</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20. Initiated drafting of Graduate Essentials, </a:t>
            </a:r>
            <a:r>
              <a:rPr lang="en-US" sz="1200" b="1" kern="1200" dirty="0">
                <a:solidFill>
                  <a:schemeClr val="tx1"/>
                </a:solidFill>
                <a:latin typeface="+mn-lt"/>
                <a:ea typeface="+mn-ea"/>
                <a:cs typeface="+mn-cs"/>
              </a:rPr>
              <a:t>May, 2016.</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dirty="0">
                <a:solidFill>
                  <a:schemeClr val="tx1"/>
                </a:solidFill>
                <a:latin typeface="+mn-lt"/>
                <a:ea typeface="+mn-ea"/>
                <a:cs typeface="+mn-cs"/>
              </a:rPr>
              <a:t> THIS IS OUR</a:t>
            </a:r>
            <a:r>
              <a:rPr lang="en-US" sz="1200" kern="1200" baseline="0" dirty="0">
                <a:solidFill>
                  <a:schemeClr val="tx1"/>
                </a:solidFill>
                <a:latin typeface="+mn-lt"/>
                <a:ea typeface="+mn-ea"/>
                <a:cs typeface="+mn-cs"/>
              </a:rPr>
              <a:t> DECLARATION</a:t>
            </a:r>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dirty="0">
                <a:solidFill>
                  <a:schemeClr val="tx1"/>
                </a:solidFill>
                <a:latin typeface="+mn-lt"/>
                <a:ea typeface="+mn-ea"/>
                <a:cs typeface="+mn-cs"/>
              </a:rPr>
              <a:t> AND</a:t>
            </a:r>
            <a:r>
              <a:rPr lang="en-US" sz="1200" kern="1200" baseline="0" dirty="0">
                <a:solidFill>
                  <a:schemeClr val="tx1"/>
                </a:solidFill>
                <a:latin typeface="+mn-lt"/>
                <a:ea typeface="+mn-ea"/>
                <a:cs typeface="+mn-cs"/>
              </a:rPr>
              <a:t> OUR STATEMENT OF INTENT</a:t>
            </a:r>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THE WHITE PAPER WAS DISTRIBUTED TO NCSBN, LACE, AND EACH OF THE INDIVIDUAL STATE BOARDS. CONCURRENTLY WE SENT IT TO ALL CERTIFICANTS, AND</a:t>
            </a:r>
            <a:r>
              <a:rPr lang="en-US" sz="1200" kern="1200" baseline="0" dirty="0">
                <a:solidFill>
                  <a:schemeClr val="tx1"/>
                </a:solidFill>
                <a:latin typeface="+mn-lt"/>
                <a:ea typeface="+mn-ea"/>
                <a:cs typeface="+mn-cs"/>
              </a:rPr>
              <a:t> CONTACT FACULTY IN EACH OF THE AHNCC ENDORSED SCHOOLS. WE INCLUDED INTRODUCTORY LETTER TEMPLATES AND TALKING POINTS, AND ASKED FOR HELP DISSEMINATING THE WHITE PAPER AND ASKED FOR FEEDBACK . WHILE WE RECEIVED SOME FEEDBACK, IT WAS INADEQUATE TO PROCEED WITH CONFIDENCE THAT THERE WAS SUFFICIENT INTEREST OR SUPPORT TO MOVE FORWARD. </a:t>
            </a:r>
          </a:p>
          <a:p>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0B8AA28-574F-4A49-91BE-8A1FC2D743B5}"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mn-lt"/>
                <a:ea typeface="+mn-ea"/>
                <a:cs typeface="+mn-cs"/>
              </a:rPr>
              <a:t>WHILE WAITING FOR FEEDBACK </a:t>
            </a:r>
            <a:r>
              <a:rPr lang="en-US" sz="1200" kern="1200" dirty="0">
                <a:solidFill>
                  <a:schemeClr val="tx1"/>
                </a:solidFill>
                <a:latin typeface="+mn-lt"/>
                <a:ea typeface="+mn-ea"/>
                <a:cs typeface="+mn-cs"/>
              </a:rPr>
              <a:t>BEFORE</a:t>
            </a:r>
            <a:r>
              <a:rPr lang="en-US" sz="1200" kern="1200" baseline="0" dirty="0">
                <a:solidFill>
                  <a:schemeClr val="tx1"/>
                </a:solidFill>
                <a:latin typeface="+mn-lt"/>
                <a:ea typeface="+mn-ea"/>
                <a:cs typeface="+mn-cs"/>
              </a:rPr>
              <a:t> THE HOLIDAYS , WE HAD ALSO STARTED WORK ON THE ESSENTIALS. A RUDIMENTARY INTRODUCTION FOR THE EDUCATIONAL ESSENTIALS WAS DRAFTED AND REVIEWED.</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BELIEVING THAT THE TIMING OF DISSEMINATION OF THE WHITE PAPER WAS RESPONSIBLE FOR MINIMAL RESPONSE, WE DECIDED TO RESUME THE WORK AFTER THE HOLIDAYS, FOCUS ON TWO ENDORSED SCHOOLS FOR FOLLOWUP. AND SEE WHAT WE COULD LEARN FROM THEM.</a:t>
            </a:r>
            <a:endParaRPr lang="en-US" dirty="0"/>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WE ASKED THEM TO RESPOND TO A SINGLE QUESTION, SHOWN</a:t>
            </a:r>
            <a:r>
              <a:rPr lang="en-US" sz="1200" kern="1200" baseline="0" dirty="0">
                <a:solidFill>
                  <a:schemeClr val="tx1"/>
                </a:solidFill>
                <a:latin typeface="+mn-lt"/>
                <a:ea typeface="+mn-ea"/>
                <a:cs typeface="+mn-cs"/>
              </a:rPr>
              <a:t> HERE. </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a:t>
            </a:r>
          </a:p>
          <a:p>
            <a:r>
              <a:rPr lang="en-US" sz="1200" b="0" kern="1200" cap="all" baseline="0" dirty="0">
                <a:solidFill>
                  <a:schemeClr val="tx1"/>
                </a:solidFill>
                <a:latin typeface="+mn-lt"/>
                <a:ea typeface="+mn-ea"/>
                <a:cs typeface="+mn-cs"/>
              </a:rPr>
              <a:t>THEIR RESPONSES ARE CATEGORIZED ACCORDING TO THE THEMES THAT EMERGED, AND SHOWN BELOW:  </a:t>
            </a:r>
            <a:endParaRPr lang="en-US" sz="1200" b="1" kern="1200" cap="all" baseline="0" dirty="0">
              <a:solidFill>
                <a:schemeClr val="tx1"/>
              </a:solidFill>
              <a:latin typeface="+mn-lt"/>
              <a:ea typeface="+mn-ea"/>
              <a:cs typeface="+mn-cs"/>
            </a:endParaRPr>
          </a:p>
          <a:p>
            <a:endParaRPr lang="en-US" sz="1200" b="1" kern="1200" cap="all" baseline="0" dirty="0">
              <a:solidFill>
                <a:schemeClr val="tx1"/>
              </a:solidFill>
              <a:latin typeface="+mn-lt"/>
              <a:ea typeface="+mn-ea"/>
              <a:cs typeface="+mn-cs"/>
            </a:endParaRPr>
          </a:p>
          <a:p>
            <a:r>
              <a:rPr lang="en-US" sz="1200" b="1" kern="1200" cap="all" baseline="0" dirty="0">
                <a:solidFill>
                  <a:schemeClr val="tx1"/>
                </a:solidFill>
                <a:latin typeface="+mn-lt"/>
                <a:ea typeface="+mn-ea"/>
                <a:cs typeface="+mn-cs"/>
              </a:rPr>
              <a:t>PROGRAMS</a:t>
            </a:r>
          </a:p>
          <a:p>
            <a:r>
              <a:rPr lang="en-US" sz="1200" kern="1200" cap="all" baseline="0" dirty="0">
                <a:solidFill>
                  <a:schemeClr val="tx1"/>
                </a:solidFill>
                <a:latin typeface="+mn-lt"/>
                <a:ea typeface="+mn-ea"/>
                <a:cs typeface="+mn-cs"/>
              </a:rPr>
              <a:t>It is expected that (APRN) students will learn to practice within the medical domain</a:t>
            </a:r>
          </a:p>
          <a:p>
            <a:r>
              <a:rPr lang="en-US" sz="1200" kern="1200" cap="all" baseline="0" dirty="0">
                <a:solidFill>
                  <a:schemeClr val="tx1"/>
                </a:solidFill>
                <a:latin typeface="+mn-lt"/>
                <a:ea typeface="+mn-ea"/>
                <a:cs typeface="+mn-cs"/>
              </a:rPr>
              <a:t>Faculty may resist framing coursework within the philosophy of holism.</a:t>
            </a:r>
          </a:p>
          <a:p>
            <a:r>
              <a:rPr lang="en-US" sz="1200" kern="1200" cap="all" baseline="0" dirty="0">
                <a:solidFill>
                  <a:schemeClr val="tx1"/>
                </a:solidFill>
                <a:latin typeface="+mn-lt"/>
                <a:ea typeface="+mn-ea"/>
                <a:cs typeface="+mn-cs"/>
              </a:rPr>
              <a:t>Text books should be consistent with the content being taught.</a:t>
            </a:r>
          </a:p>
          <a:p>
            <a:r>
              <a:rPr lang="en-US" sz="1200" kern="1200" cap="all" baseline="0" dirty="0">
                <a:solidFill>
                  <a:schemeClr val="tx1"/>
                </a:solidFill>
                <a:latin typeface="+mn-lt"/>
                <a:ea typeface="+mn-ea"/>
                <a:cs typeface="+mn-cs"/>
              </a:rPr>
              <a:t>It is important to distinguish between the biomedical and holistic models</a:t>
            </a:r>
          </a:p>
          <a:p>
            <a:r>
              <a:rPr lang="en-US" sz="1200" kern="1200" cap="all" baseline="0" dirty="0">
                <a:solidFill>
                  <a:schemeClr val="tx1"/>
                </a:solidFill>
                <a:latin typeface="+mn-lt"/>
                <a:ea typeface="+mn-ea"/>
                <a:cs typeface="+mn-cs"/>
              </a:rPr>
              <a:t>We need to emphasize the philosophy and frame coursework within it.</a:t>
            </a:r>
          </a:p>
          <a:p>
            <a:r>
              <a:rPr lang="en-US" sz="1200" kern="1200" cap="all" baseline="0" dirty="0">
                <a:solidFill>
                  <a:schemeClr val="tx1"/>
                </a:solidFill>
                <a:latin typeface="+mn-lt"/>
                <a:ea typeface="+mn-ea"/>
                <a:cs typeface="+mn-cs"/>
              </a:rPr>
              <a:t>Faculty seem to be supportive of the holistic role</a:t>
            </a:r>
          </a:p>
          <a:p>
            <a:r>
              <a:rPr lang="en-US" sz="1200" kern="1200" cap="all" baseline="0" dirty="0">
                <a:solidFill>
                  <a:schemeClr val="tx1"/>
                </a:solidFill>
                <a:latin typeface="+mn-lt"/>
                <a:ea typeface="+mn-ea"/>
                <a:cs typeface="+mn-cs"/>
              </a:rPr>
              <a:t>Example: Faculty are including reference to AHNA Core Values in course outlines</a:t>
            </a:r>
          </a:p>
          <a:p>
            <a:r>
              <a:rPr lang="en-US" sz="1200" kern="1200" cap="all" baseline="0" dirty="0">
                <a:solidFill>
                  <a:schemeClr val="tx1"/>
                </a:solidFill>
                <a:latin typeface="+mn-lt"/>
                <a:ea typeface="+mn-ea"/>
                <a:cs typeface="+mn-cs"/>
              </a:rPr>
              <a:t>There seems to more students (basic and graduate) interested in becoming certified</a:t>
            </a:r>
          </a:p>
          <a:p>
            <a:r>
              <a:rPr lang="en-US" sz="1200" b="1" kern="1200" cap="all" baseline="0" dirty="0">
                <a:solidFill>
                  <a:schemeClr val="tx1"/>
                </a:solidFill>
                <a:latin typeface="+mn-lt"/>
                <a:ea typeface="+mn-ea"/>
                <a:cs typeface="+mn-cs"/>
              </a:rPr>
              <a:t>STUDENTS: Graduate</a:t>
            </a:r>
          </a:p>
          <a:p>
            <a:r>
              <a:rPr lang="en-US" sz="1200" kern="1200" cap="all" baseline="0" dirty="0">
                <a:solidFill>
                  <a:schemeClr val="tx1"/>
                </a:solidFill>
                <a:latin typeface="+mn-lt"/>
                <a:ea typeface="+mn-ea"/>
                <a:cs typeface="+mn-cs"/>
              </a:rPr>
              <a:t>Students are anxious about their responsibilities related to </a:t>
            </a:r>
            <a:r>
              <a:rPr lang="en-US" sz="1200" i="1" kern="1200" cap="all" baseline="0" dirty="0">
                <a:solidFill>
                  <a:schemeClr val="tx1"/>
                </a:solidFill>
                <a:latin typeface="+mn-lt"/>
                <a:ea typeface="+mn-ea"/>
                <a:cs typeface="+mn-cs"/>
              </a:rPr>
              <a:t>prescribing</a:t>
            </a:r>
          </a:p>
          <a:p>
            <a:r>
              <a:rPr lang="en-US" sz="1200" kern="1200" cap="all" baseline="0" dirty="0">
                <a:solidFill>
                  <a:schemeClr val="tx1"/>
                </a:solidFill>
                <a:latin typeface="+mn-lt"/>
                <a:ea typeface="+mn-ea"/>
                <a:cs typeface="+mn-cs"/>
              </a:rPr>
              <a:t>Students might prefer a biomedical model education over a HN curriculum.</a:t>
            </a:r>
          </a:p>
          <a:p>
            <a:r>
              <a:rPr lang="en-US" sz="1200" kern="1200" cap="all" baseline="0" dirty="0">
                <a:solidFill>
                  <a:schemeClr val="tx1"/>
                </a:solidFill>
                <a:latin typeface="+mn-lt"/>
                <a:ea typeface="+mn-ea"/>
                <a:cs typeface="+mn-cs"/>
              </a:rPr>
              <a:t>Students are socialized to be responsible for practice within the medical domain</a:t>
            </a:r>
          </a:p>
          <a:p>
            <a:endParaRPr lang="en-US" sz="1200" kern="1200" cap="all" baseline="0" dirty="0">
              <a:solidFill>
                <a:schemeClr val="tx1"/>
              </a:solidFill>
              <a:latin typeface="+mn-lt"/>
              <a:ea typeface="+mn-ea"/>
              <a:cs typeface="+mn-cs"/>
            </a:endParaRPr>
          </a:p>
          <a:p>
            <a:r>
              <a:rPr lang="en-US" sz="1200" b="1" kern="1200" cap="all" baseline="0" dirty="0">
                <a:solidFill>
                  <a:schemeClr val="tx1"/>
                </a:solidFill>
                <a:latin typeface="+mn-lt"/>
                <a:ea typeface="+mn-ea"/>
                <a:cs typeface="+mn-cs"/>
              </a:rPr>
              <a:t>STUDENTS: Basic</a:t>
            </a:r>
          </a:p>
          <a:p>
            <a:r>
              <a:rPr lang="en-US" sz="1200" kern="1200" cap="all" baseline="0" dirty="0">
                <a:solidFill>
                  <a:schemeClr val="tx1"/>
                </a:solidFill>
                <a:latin typeface="+mn-lt"/>
                <a:ea typeface="+mn-ea"/>
                <a:cs typeface="+mn-cs"/>
              </a:rPr>
              <a:t>Students are motivated to study what they think they need to practice.</a:t>
            </a:r>
          </a:p>
          <a:p>
            <a:r>
              <a:rPr lang="en-US" sz="1200" kern="1200" cap="all" baseline="0" dirty="0">
                <a:solidFill>
                  <a:schemeClr val="tx1"/>
                </a:solidFill>
                <a:latin typeface="+mn-lt"/>
                <a:ea typeface="+mn-ea"/>
                <a:cs typeface="+mn-cs"/>
              </a:rPr>
              <a:t>Students are motivated to learn what they think they will be expected to do when they graduate.</a:t>
            </a:r>
          </a:p>
          <a:p>
            <a:endParaRPr lang="en-US" sz="1200" b="1" kern="1200" cap="all" baseline="0" dirty="0">
              <a:solidFill>
                <a:schemeClr val="tx1"/>
              </a:solidFill>
              <a:latin typeface="+mn-lt"/>
              <a:ea typeface="+mn-ea"/>
              <a:cs typeface="+mn-cs"/>
            </a:endParaRPr>
          </a:p>
          <a:p>
            <a:r>
              <a:rPr lang="en-US" sz="1200" b="1" kern="1200" cap="all" baseline="0" dirty="0">
                <a:solidFill>
                  <a:schemeClr val="tx1"/>
                </a:solidFill>
                <a:latin typeface="+mn-lt"/>
                <a:ea typeface="+mn-ea"/>
                <a:cs typeface="+mn-cs"/>
              </a:rPr>
              <a:t>FACULTY QUERIES</a:t>
            </a:r>
          </a:p>
          <a:p>
            <a:r>
              <a:rPr lang="en-US" sz="1200" kern="1200" cap="all" baseline="0" dirty="0">
                <a:solidFill>
                  <a:schemeClr val="tx1"/>
                </a:solidFill>
                <a:latin typeface="+mn-lt"/>
                <a:ea typeface="+mn-ea"/>
                <a:cs typeface="+mn-cs"/>
              </a:rPr>
              <a:t>How do we facilitate (APRN) student’s acquisition of a holistic philosophy?</a:t>
            </a:r>
          </a:p>
          <a:p>
            <a:r>
              <a:rPr lang="en-US" sz="1200" kern="1200" cap="all" baseline="0" dirty="0">
                <a:solidFill>
                  <a:schemeClr val="tx1"/>
                </a:solidFill>
                <a:latin typeface="+mn-lt"/>
                <a:ea typeface="+mn-ea"/>
                <a:cs typeface="+mn-cs"/>
              </a:rPr>
              <a:t>How do we help students (APRN) embrace holistic health and wellness knowledge and skills?</a:t>
            </a:r>
          </a:p>
          <a:p>
            <a:endParaRPr lang="en-US" sz="1200" b="1" kern="1200" cap="all" baseline="0" dirty="0">
              <a:solidFill>
                <a:schemeClr val="tx1"/>
              </a:solidFill>
              <a:latin typeface="+mn-lt"/>
              <a:ea typeface="+mn-ea"/>
              <a:cs typeface="+mn-cs"/>
            </a:endParaRPr>
          </a:p>
          <a:p>
            <a:r>
              <a:rPr lang="en-US" sz="1200" b="1" kern="1200" cap="all" baseline="0" dirty="0">
                <a:solidFill>
                  <a:schemeClr val="tx1"/>
                </a:solidFill>
                <a:latin typeface="+mn-lt"/>
                <a:ea typeface="+mn-ea"/>
                <a:cs typeface="+mn-cs"/>
              </a:rPr>
              <a:t>OTHER</a:t>
            </a:r>
          </a:p>
          <a:p>
            <a:r>
              <a:rPr lang="en-US" sz="1200" kern="1200" cap="all" baseline="0" dirty="0">
                <a:solidFill>
                  <a:schemeClr val="tx1"/>
                </a:solidFill>
                <a:latin typeface="+mn-lt"/>
                <a:ea typeface="+mn-ea"/>
                <a:cs typeface="+mn-cs"/>
              </a:rPr>
              <a:t>Faculty may be ready to advocate for HN.</a:t>
            </a:r>
          </a:p>
          <a:p>
            <a:r>
              <a:rPr lang="en-US" sz="1200" kern="1200" cap="all" baseline="0" dirty="0">
                <a:solidFill>
                  <a:schemeClr val="tx1"/>
                </a:solidFill>
                <a:latin typeface="+mn-lt"/>
                <a:ea typeface="+mn-ea"/>
                <a:cs typeface="+mn-cs"/>
              </a:rPr>
              <a:t>Examples help explain how holistic nursing includes </a:t>
            </a:r>
            <a:r>
              <a:rPr lang="en-US" sz="1200" i="1" kern="1200" cap="all" baseline="0" dirty="0">
                <a:solidFill>
                  <a:schemeClr val="tx1"/>
                </a:solidFill>
                <a:latin typeface="+mn-lt"/>
                <a:ea typeface="+mn-ea"/>
                <a:cs typeface="+mn-cs"/>
              </a:rPr>
              <a:t>more knowledge and skills than the biomedical model.</a:t>
            </a:r>
          </a:p>
          <a:p>
            <a:r>
              <a:rPr lang="en-US" sz="1200" kern="1200" cap="all" baseline="0" dirty="0">
                <a:solidFill>
                  <a:schemeClr val="tx1"/>
                </a:solidFill>
                <a:latin typeface="+mn-lt"/>
                <a:ea typeface="+mn-ea"/>
                <a:cs typeface="+mn-cs"/>
              </a:rPr>
              <a:t>The examples are important when communicating patient-centered care/caring to non-nursing professions.</a:t>
            </a:r>
          </a:p>
          <a:p>
            <a:r>
              <a:rPr lang="en-US" sz="1200" kern="1200" cap="all" baseline="0" dirty="0">
                <a:solidFill>
                  <a:schemeClr val="tx1"/>
                </a:solidFill>
                <a:latin typeface="+mn-lt"/>
                <a:ea typeface="+mn-ea"/>
                <a:cs typeface="+mn-cs"/>
              </a:rPr>
              <a:t>The Educational Tool Kits will be useful for schools of nursing.</a:t>
            </a:r>
          </a:p>
          <a:p>
            <a:r>
              <a:rPr lang="en-US" sz="1200" kern="1200" cap="all" baseline="0" dirty="0">
                <a:solidFill>
                  <a:schemeClr val="tx1"/>
                </a:solidFill>
                <a:latin typeface="+mn-lt"/>
                <a:ea typeface="+mn-ea"/>
                <a:cs typeface="+mn-cs"/>
              </a:rPr>
              <a:t>It would be nice if it happened, but I’m not committing to it.</a:t>
            </a:r>
          </a:p>
          <a:p>
            <a:r>
              <a:rPr lang="en-US" sz="1200" kern="1200" cap="all" baseline="0" dirty="0">
                <a:solidFill>
                  <a:schemeClr val="tx1"/>
                </a:solidFill>
                <a:latin typeface="+mn-lt"/>
                <a:ea typeface="+mn-ea"/>
                <a:cs typeface="+mn-cs"/>
              </a:rPr>
              <a:t>Lack of holistic nursing educational programs is a major detriment to the proposal.</a:t>
            </a:r>
          </a:p>
          <a:p>
            <a:r>
              <a:rPr lang="en-US" sz="1200" kern="1200" cap="all" baseline="0" dirty="0">
                <a:solidFill>
                  <a:schemeClr val="tx1"/>
                </a:solidFill>
                <a:latin typeface="+mn-lt"/>
                <a:ea typeface="+mn-ea"/>
                <a:cs typeface="+mn-cs"/>
              </a:rPr>
              <a:t>The second is lack of interest on the part of the students.</a:t>
            </a:r>
          </a:p>
          <a:p>
            <a:r>
              <a:rPr lang="en-US" sz="1200" kern="1200" cap="all" baseline="0" dirty="0">
                <a:solidFill>
                  <a:schemeClr val="tx1"/>
                </a:solidFill>
                <a:latin typeface="+mn-lt"/>
                <a:ea typeface="+mn-ea"/>
                <a:cs typeface="+mn-cs"/>
              </a:rPr>
              <a:t>This work could result in a two-track system that discounts HN.</a:t>
            </a:r>
            <a:endParaRPr lang="en-US" cap="all" dirty="0"/>
          </a:p>
          <a:p>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AFTER</a:t>
            </a:r>
            <a:r>
              <a:rPr lang="en-US" sz="1200" kern="1200" baseline="0" dirty="0">
                <a:solidFill>
                  <a:schemeClr val="tx1"/>
                </a:solidFill>
                <a:latin typeface="+mn-lt"/>
                <a:ea typeface="+mn-ea"/>
                <a:cs typeface="+mn-cs"/>
              </a:rPr>
              <a:t> CONSIDERABLE DISCUSSION, WE DECIDED THAT WE NEEDED TO LAUNCH A CAMPAIGN TO DISSEMINATE THE WHITE PAPER, GET FEEDBACK, DETERMINE IF THERE IS SUPPORT FOR THIS WORK, AND IF THERE ARE INDIVIDUALS WHO ARE INTERESTED AND WANT TO HELP WITH THE NEXT PHASE-- ASSUMING WE MOVE FORWARD. </a:t>
            </a:r>
          </a:p>
          <a:p>
            <a:r>
              <a:rPr lang="en-US" sz="1200" kern="1200" baseline="0" dirty="0">
                <a:solidFill>
                  <a:schemeClr val="tx1"/>
                </a:solidFill>
                <a:latin typeface="+mn-lt"/>
                <a:ea typeface="+mn-ea"/>
                <a:cs typeface="+mn-cs"/>
              </a:rPr>
              <a:t>	WE PLANNED FOR THE ROUND TABLE AT THE CONFERENCE, REQUESTED AND WERE GRANTED AN ADDITION OF BEGINNINGS THAT WOULD FOCUS ON ADVANCED HOLISTIC NURSING (AHN), ASKED FOR AND ARE IN THE PROCESS OF PUTTING TOGETHER AN ISSUE OF JHN THAT FOCUSES ON AHN.</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WE HAVE DRAFTED A SURVEY DESIGNED FOR YOUR FEEDBACK. IT WILL BE ANNOUNCED IN ENEWS, PLACED ON OUR WEBSITE, AND, OF COURSE IS IN THE OUTLINE THAT YOU HAVE HERE TODAY.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SO, WHAT WE NEED NOW IS </a:t>
            </a:r>
            <a:r>
              <a:rPr lang="en-US" sz="1200" kern="1200" baseline="0">
                <a:solidFill>
                  <a:schemeClr val="tx1"/>
                </a:solidFill>
                <a:latin typeface="+mn-lt"/>
                <a:ea typeface="+mn-ea"/>
                <a:cs typeface="+mn-cs"/>
              </a:rPr>
              <a:t>TO HEAR </a:t>
            </a:r>
            <a:r>
              <a:rPr lang="en-US" sz="1200" kern="1200" baseline="0" dirty="0">
                <a:solidFill>
                  <a:schemeClr val="tx1"/>
                </a:solidFill>
                <a:latin typeface="+mn-lt"/>
                <a:ea typeface="+mn-ea"/>
                <a:cs typeface="+mn-cs"/>
              </a:rPr>
              <a:t>FROM YOU: </a:t>
            </a:r>
          </a:p>
          <a:p>
            <a:endParaRPr lang="en-US" sz="1200"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WHAT ARE YOU THINKING? WHAT QUESTIONS DO YOU HAVE? </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THE SURVEY CAN BE ACCESSED THROUGH:</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1) THE URL SHOWN HERE; </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	2) THE ROUND TABLE PRESENTATION</a:t>
            </a:r>
            <a:r>
              <a:rPr lang="en-US" sz="1200" kern="1200" baseline="0" dirty="0">
                <a:solidFill>
                  <a:schemeClr val="tx1"/>
                </a:solidFill>
                <a:latin typeface="+mn-lt"/>
                <a:ea typeface="+mn-ea"/>
                <a:cs typeface="+mn-cs"/>
              </a:rPr>
              <a:t> OUTLINE, </a:t>
            </a:r>
          </a:p>
          <a:p>
            <a:r>
              <a:rPr lang="en-US" sz="1200" kern="1200" baseline="0" dirty="0">
                <a:solidFill>
                  <a:schemeClr val="tx1"/>
                </a:solidFill>
                <a:latin typeface="+mn-lt"/>
                <a:ea typeface="+mn-ea"/>
                <a:cs typeface="+mn-cs"/>
              </a:rPr>
              <a:t>	D.6, PROVIDED FOR THOSE AT THE ROUNDTABLE;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	3)  AVAILABLE FOR OTHERS UNDER THE </a:t>
            </a:r>
            <a:r>
              <a:rPr lang="en-US" sz="1200" i="1" kern="1200" baseline="0" dirty="0">
                <a:solidFill>
                  <a:schemeClr val="tx1"/>
                </a:solidFill>
                <a:latin typeface="+mn-lt"/>
                <a:ea typeface="+mn-ea"/>
                <a:cs typeface="+mn-cs"/>
              </a:rPr>
              <a:t>AHNA 	WORKSHOP HANDOUTS </a:t>
            </a:r>
            <a:r>
              <a:rPr lang="en-US" sz="1200" i="0" kern="1200" baseline="0" dirty="0">
                <a:solidFill>
                  <a:schemeClr val="tx1"/>
                </a:solidFill>
                <a:latin typeface="+mn-lt"/>
                <a:ea typeface="+mn-ea"/>
                <a:cs typeface="+mn-cs"/>
              </a:rPr>
              <a:t>ANNOUNCEMENTS; </a:t>
            </a:r>
          </a:p>
          <a:p>
            <a:endParaRPr lang="en-US" sz="1200" i="1"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	4) THE AHNCC WEBSITE UNDER THE MENU 	HEADING, “ABOUT AHNCC”.  CLICK ON “HOT 	TOPICS”. YOU WILL FIND IT UNDER THE FIRST 	SECTION, REQUEST FOR APHN-BC APRN 	ENTITLED, </a:t>
            </a:r>
            <a:r>
              <a:rPr lang="en-US" sz="1200" i="1" kern="1200" baseline="0" dirty="0">
                <a:solidFill>
                  <a:schemeClr val="tx1"/>
                </a:solidFill>
                <a:latin typeface="+mn-lt"/>
                <a:ea typeface="+mn-ea"/>
                <a:cs typeface="+mn-cs"/>
              </a:rPr>
              <a:t>ADVANCED HOLISTIC NURSING SURVEY</a:t>
            </a:r>
            <a:r>
              <a:rPr lang="en-US" sz="1200" kern="1200" baseline="0" dirty="0">
                <a:solidFill>
                  <a:schemeClr val="tx1"/>
                </a:solidFill>
                <a:latin typeface="+mn-lt"/>
                <a:ea typeface="+mn-ea"/>
                <a:cs typeface="+mn-cs"/>
              </a:rPr>
              <a:t>.</a:t>
            </a:r>
            <a:endParaRPr lang="en-US" sz="1200" kern="1200" dirty="0">
              <a:solidFill>
                <a:schemeClr val="tx1"/>
              </a:solidFill>
              <a:latin typeface="+mn-lt"/>
              <a:ea typeface="+mn-ea"/>
              <a:cs typeface="+mn-cs"/>
            </a:endParaRPr>
          </a:p>
          <a:p>
            <a:r>
              <a:rPr lang="en-US" sz="1200" i="1" kern="1200" cap="all" dirty="0">
                <a:solidFill>
                  <a:schemeClr val="tx1"/>
                </a:solidFill>
                <a:latin typeface="+mn-lt"/>
                <a:ea typeface="+mn-ea"/>
                <a:cs typeface="+mn-cs"/>
              </a:rPr>
              <a:t> </a:t>
            </a:r>
            <a:endParaRPr lang="en-US" sz="1200" kern="1200" dirty="0">
              <a:solidFill>
                <a:schemeClr val="tx1"/>
              </a:solidFill>
              <a:latin typeface="+mn-lt"/>
              <a:ea typeface="+mn-ea"/>
              <a:cs typeface="+mn-cs"/>
            </a:endParaRPr>
          </a:p>
          <a:p>
            <a:r>
              <a:rPr lang="en-US" sz="1200" b="1" kern="1200" cap="all" dirty="0">
                <a:solidFill>
                  <a:schemeClr val="tx1"/>
                </a:solidFill>
                <a:latin typeface="+mn-lt"/>
                <a:ea typeface="+mn-ea"/>
                <a:cs typeface="+mn-cs"/>
              </a:rPr>
              <a:t> </a:t>
            </a:r>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TOGETHER</a:t>
            </a:r>
            <a:r>
              <a:rPr lang="en-US" baseline="0" dirty="0"/>
              <a:t> WE CAN ADVANCE HOLISTIC NURSING, ENSURE THAT WE ARE ALLOWED TO PRACTICE TO THE MAXIMUM OF OUR ABILITIES, AND PROVIDE SOCIETY WITH THE HEALING CARE IT DESERVES.</a:t>
            </a:r>
            <a:endParaRPr lang="en-US" dirty="0"/>
          </a:p>
          <a:p>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 IN CLOSURE, THANK YOU FOR</a:t>
            </a:r>
            <a:r>
              <a:rPr lang="en-US" baseline="0" dirty="0"/>
              <a:t> TAKING THE TIME TO JOIN US. WE BELIEVE THAT </a:t>
            </a:r>
            <a:r>
              <a:rPr lang="en-US" dirty="0"/>
              <a:t>TOGETHER</a:t>
            </a:r>
            <a:r>
              <a:rPr lang="en-US" baseline="0" dirty="0"/>
              <a:t> WE CAN ADVANCE HOLISTIC NURSING, ENSURE THAT WE ARE ALLOWED TO PRACTICE TO THE MAXIMUM OF OUR ABILITIES, AND PROVIDE SOCIETY WITH THE HEALING CARE IT DESERVES. </a:t>
            </a:r>
          </a:p>
          <a:p>
            <a:endParaRPr lang="en-US" baseline="0" dirty="0"/>
          </a:p>
          <a:p>
            <a:r>
              <a:rPr lang="en-US" baseline="0" dirty="0"/>
              <a:t>IF YOU PREFER TO HAVE TIME TO READ AND THINK ABOUT THE DOCUMENTS AND YOUR PERSPECTIVE, PLEASE SEND US YOUR FEEDBACK EITHER BY CONTACTING US THROUGH AHNCC OR BY WAY OF THE SURVEY.  WE LOOK FOR YOUR RESPONSE. </a:t>
            </a:r>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OVER THE PAST SEVERAL YEARS, AHNCC</a:t>
            </a:r>
            <a:r>
              <a:rPr lang="en-US" baseline="0" dirty="0"/>
              <a:t> HAS BEEN CONCERNED ABOUT THE MANDATES FOR NURSING TO STEP UP, PROVIDE LEADERSHIP, HELP TRANSFORM HEALTHCARE, AND THE DIRECTION NURSING HAS TAKEN TO THAT PURPOSE. WE WANT TO SHARE WHAT WE’VE DONE TO </a:t>
            </a:r>
            <a:r>
              <a:rPr lang="en-US" dirty="0"/>
              <a:t>HOLD</a:t>
            </a:r>
            <a:r>
              <a:rPr lang="en-US" baseline="0" dirty="0"/>
              <a:t> THE SPACE FOR ALL OF HOLISTIC NURSING, AND ESSPECIALLY, FOR OUR ADVANCED HOLISTIC NURSES.  WE HOPE TO BRIEFLY OUTLINE  THE KEY CONTRAINTS WE’VE ENCOUNTERED; OUR VISION; AND THE ACTIONS  WE’VE TAKEN TO HOLD THE SPACE.  </a:t>
            </a:r>
          </a:p>
          <a:p>
            <a:endParaRPr lang="en-US" baseline="0" dirty="0"/>
          </a:p>
          <a:p>
            <a:r>
              <a:rPr lang="en-US" baseline="0" dirty="0"/>
              <a:t>NOW, WE WANT TO KNOW IF YOU SHARE OUR VISION, AND WANT TO HELP US.  </a:t>
            </a:r>
          </a:p>
        </p:txBody>
      </p:sp>
      <p:sp>
        <p:nvSpPr>
          <p:cNvPr id="4" name="Slide Number Placeholder 3"/>
          <p:cNvSpPr>
            <a:spLocks noGrp="1"/>
          </p:cNvSpPr>
          <p:nvPr>
            <p:ph type="sldNum" sz="quarter" idx="10"/>
          </p:nvPr>
        </p:nvSpPr>
        <p:spPr/>
        <p:txBody>
          <a:bodyPr/>
          <a:lstStyle/>
          <a:p>
            <a:fld id="{E0B8AA28-574F-4A49-91BE-8A1FC2D743B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MORE SPECIFICALLY, WE AIM TO PROVIDE:</a:t>
            </a:r>
          </a:p>
          <a:p>
            <a:r>
              <a:rPr lang="en-US" baseline="0" dirty="0"/>
              <a:t>	1) A BRIEF BACKGROUND OF WHERE WE’VE BEEN, </a:t>
            </a:r>
          </a:p>
          <a:p>
            <a:r>
              <a:rPr lang="en-US" baseline="0" dirty="0"/>
              <a:t>	2) WHERE WE ARE, </a:t>
            </a:r>
          </a:p>
          <a:p>
            <a:r>
              <a:rPr lang="en-US" baseline="0" dirty="0"/>
              <a:t>	3) WHAT WE ARE CURRENTLY DOING, AND 	</a:t>
            </a:r>
          </a:p>
          <a:p>
            <a:r>
              <a:rPr lang="en-US" baseline="0" dirty="0"/>
              <a:t>	4) SEEK YOUR INPUT AND ASSISTANCE.   </a:t>
            </a:r>
          </a:p>
          <a:p>
            <a:endParaRPr lang="en-US" baseline="0" dirty="0"/>
          </a:p>
          <a:p>
            <a:r>
              <a:rPr lang="en-US" baseline="0" dirty="0"/>
              <a:t>ALL OF THE MAJOR DOCUMENTS I’M SHARING ARE AVAILABLE FOR YOU TO UPLOAD. YOU CAN FIND THEM IN THE AHNA WORKSHOP HANDOUTS, POSTED ONLINE. THEY WILL BE LISTED UNDER “ROUND TABLE: HOLDING SPACE FOR ADVANCED HOLISTIC NURSING”, JUNE 3, 2016</a:t>
            </a:r>
          </a:p>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 LET’S START</a:t>
            </a:r>
            <a:r>
              <a:rPr lang="en-US" baseline="0" dirty="0"/>
              <a:t> AT THE BEGINNING AND BRIEFLY DISCUSS THE CONSENSUS MODEL. </a:t>
            </a:r>
          </a:p>
          <a:p>
            <a:endParaRPr lang="en-US" baseline="0" dirty="0"/>
          </a:p>
          <a:p>
            <a:r>
              <a:rPr lang="en-US" baseline="0" dirty="0"/>
              <a:t> THE IDEA WAS CONCEPUALIZED BY THE NATIONAL COUNCIL OF STATE BOARDS (NCSBN) IN 2000. THE ORIGINAL INTENT WAS TO HAVE TWO EXAMINATIONS THAT WOULD LEGAL ALLOW NURSES TO PRACTICE: </a:t>
            </a:r>
          </a:p>
          <a:p>
            <a:r>
              <a:rPr lang="en-US" baseline="0" dirty="0"/>
              <a:t>	1) THE NCLEX FOR BASIC NURSING, AND </a:t>
            </a:r>
          </a:p>
          <a:p>
            <a:r>
              <a:rPr lang="en-US" baseline="0" dirty="0"/>
              <a:t>	2) A NEW EXAM TO BE DESIGNED BY THE NCSBN 	(VERBAL STATEMENT FROM M. CAHILL TO HELEN 	ERICKSON, 2005). </a:t>
            </a:r>
          </a:p>
          <a:p>
            <a:endParaRPr lang="en-US" baseline="0" dirty="0"/>
          </a:p>
          <a:p>
            <a:r>
              <a:rPr lang="en-US" baseline="0" dirty="0"/>
              <a:t>OF COURSE, THERE WAS A HUGE PROBLEM WITH THE THOUGHT OF A COMMON EXAMINATION BECAUSE 	1) THERE IS SO MUCH DIVERSITY IN HOW AND WHERE GRADUATE PREPARED NURSES PRACTICE, </a:t>
            </a:r>
          </a:p>
          <a:p>
            <a:r>
              <a:rPr lang="en-US" baseline="0" dirty="0"/>
              <a:t>	2) THE LACK OF UNIFORMITY ON HOW THEY ARE REGULATED, AND </a:t>
            </a:r>
          </a:p>
          <a:p>
            <a:r>
              <a:rPr lang="en-US" baseline="0" dirty="0"/>
              <a:t>	3)THE STATES RIGHTS TO LEGISLATE THEIR NURSES’ PRACTICE. </a:t>
            </a:r>
          </a:p>
          <a:p>
            <a:endParaRPr lang="en-US" baseline="0" dirty="0"/>
          </a:p>
          <a:p>
            <a:r>
              <a:rPr lang="en-US" baseline="0" dirty="0"/>
              <a:t> AS A RESULT, </a:t>
            </a:r>
          </a:p>
          <a:p>
            <a:r>
              <a:rPr lang="en-US" baseline="0" dirty="0"/>
              <a:t>	1) A </a:t>
            </a:r>
            <a:r>
              <a:rPr lang="en-US" i="1" baseline="0" dirty="0"/>
              <a:t>CONSENSUS MODEL WORKGROUP </a:t>
            </a:r>
            <a:r>
              <a:rPr lang="en-US" baseline="0" dirty="0"/>
              <a:t>WAS ESTABLISHED, </a:t>
            </a:r>
          </a:p>
          <a:p>
            <a:r>
              <a:rPr lang="en-US" baseline="0" dirty="0"/>
              <a:t>	2) A DRAFT OF THE CURRENT CM WAS DEVELOPED, AND </a:t>
            </a:r>
          </a:p>
          <a:p>
            <a:r>
              <a:rPr lang="en-US" baseline="0" dirty="0"/>
              <a:t>	3) FINALLY IN 2008, THE CONSENSUS MODEL WAS APPROVED BY THE MAJORITY OF THE STATE MEMBERS. 	4) WITH IT A DOCUMENT, KNOWN AS THE </a:t>
            </a:r>
            <a:r>
              <a:rPr lang="en-US" i="1" baseline="0" dirty="0"/>
              <a:t>COMPACT AGREEMENT </a:t>
            </a:r>
            <a:r>
              <a:rPr lang="en-US" baseline="0" dirty="0"/>
              <a:t>WAS CRAFTED.  </a:t>
            </a:r>
            <a:endParaRPr lang="en-US" dirty="0"/>
          </a:p>
        </p:txBody>
      </p:sp>
      <p:sp>
        <p:nvSpPr>
          <p:cNvPr id="4" name="Slide Number Placeholder 3"/>
          <p:cNvSpPr>
            <a:spLocks noGrp="1"/>
          </p:cNvSpPr>
          <p:nvPr>
            <p:ph type="sldNum" sz="quarter" idx="10"/>
          </p:nvPr>
        </p:nvSpPr>
        <p:spPr/>
        <p:txBody>
          <a:bodyPr/>
          <a:lstStyle/>
          <a:p>
            <a:fld id="{E0B8AA28-574F-4A49-91BE-8A1FC2D743B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 WHAT DOES THE CM CALL</a:t>
            </a:r>
            <a:r>
              <a:rPr lang="en-US" baseline="0" dirty="0"/>
              <a:t> FOR?</a:t>
            </a:r>
          </a:p>
          <a:p>
            <a:r>
              <a:rPr lang="en-US" dirty="0"/>
              <a:t> </a:t>
            </a:r>
          </a:p>
          <a:p>
            <a:pPr marL="228600" indent="-228600">
              <a:buAutoNum type="arabicParenR"/>
            </a:pPr>
            <a:r>
              <a:rPr lang="en-US" dirty="0"/>
              <a:t>ALL</a:t>
            </a:r>
            <a:r>
              <a:rPr lang="en-US" baseline="0" dirty="0"/>
              <a:t> </a:t>
            </a:r>
            <a:r>
              <a:rPr lang="en-US" dirty="0"/>
              <a:t>GRADUATE NURSES </a:t>
            </a:r>
            <a:r>
              <a:rPr lang="en-US" i="1" dirty="0"/>
              <a:t>WHO PROVIDE DIRECT CARE TO PATIENTS/CLIENTS </a:t>
            </a:r>
            <a:r>
              <a:rPr lang="en-US" dirty="0"/>
              <a:t>MUST BE CREDENTIALED IN</a:t>
            </a:r>
            <a:r>
              <a:rPr lang="en-US" baseline="0" dirty="0"/>
              <a:t> ONE OF FOUR ROLES: CNS, NP, MIDWIFE, NURSE ANESTHETIST.</a:t>
            </a:r>
          </a:p>
          <a:p>
            <a:pPr marL="228600" indent="-228600">
              <a:buAutoNum type="arabicParenR"/>
            </a:pPr>
            <a:endParaRPr lang="en-US" baseline="0" dirty="0"/>
          </a:p>
          <a:p>
            <a:pPr marL="228600" indent="-228600">
              <a:buAutoNum type="arabicParenR"/>
            </a:pPr>
            <a:r>
              <a:rPr lang="en-US" baseline="0" dirty="0"/>
              <a:t>ALL APRNS MUST QUALIFY TO HAVE PRESCRIPTIVE AUTHORITY, WHICH REQUIRES 3 P COURSES.</a:t>
            </a:r>
          </a:p>
          <a:p>
            <a:pPr marL="228600" indent="-228600">
              <a:buAutoNum type="arabicParenR"/>
            </a:pPr>
            <a:endParaRPr lang="en-US" baseline="0" dirty="0"/>
          </a:p>
          <a:p>
            <a:pPr marL="228600" indent="-228600">
              <a:buAutoNum type="arabicParenR"/>
            </a:pPr>
            <a:r>
              <a:rPr lang="en-US" baseline="0" dirty="0"/>
              <a:t>APRN STATUS IS/WILL BE LEGISLATED, THEREFORE, BE TIED TO THIRD PARTY REIMBURSEMENT</a:t>
            </a:r>
          </a:p>
          <a:p>
            <a:pPr marL="228600" indent="-228600">
              <a:buAutoNum type="arabicParenR"/>
            </a:pPr>
            <a:endParaRPr lang="en-US" baseline="0" dirty="0"/>
          </a:p>
          <a:p>
            <a:pPr marL="228600" indent="-228600">
              <a:buAutoNum type="arabicParenR"/>
            </a:pPr>
            <a:r>
              <a:rPr lang="en-US" baseline="0" dirty="0"/>
              <a:t>CURRENTLY AFFECTING EMPLOYMENT, AND PRACTICE OPTIONS FOR SOME, DISENFRANCHIZING OTHERS.</a:t>
            </a:r>
          </a:p>
        </p:txBody>
      </p:sp>
      <p:sp>
        <p:nvSpPr>
          <p:cNvPr id="4" name="Slide Number Placeholder 3"/>
          <p:cNvSpPr>
            <a:spLocks noGrp="1"/>
          </p:cNvSpPr>
          <p:nvPr>
            <p:ph type="sldNum" sz="quarter" idx="10"/>
          </p:nvPr>
        </p:nvSpPr>
        <p:spPr/>
        <p:txBody>
          <a:bodyPr/>
          <a:lstStyle/>
          <a:p>
            <a:fld id="{E0B8AA28-574F-4A49-91BE-8A1FC2D743B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dirty="0">
                <a:solidFill>
                  <a:schemeClr val="tx1"/>
                </a:solidFill>
                <a:latin typeface="+mn-lt"/>
                <a:ea typeface="+mn-ea"/>
                <a:cs typeface="+mn-cs"/>
              </a:rPr>
              <a:t>	1. AHNCC</a:t>
            </a:r>
            <a:r>
              <a:rPr lang="en-US" sz="1200" kern="1200" baseline="0" dirty="0">
                <a:solidFill>
                  <a:schemeClr val="tx1"/>
                </a:solidFill>
                <a:latin typeface="+mn-lt"/>
                <a:ea typeface="+mn-ea"/>
                <a:cs typeface="+mn-cs"/>
              </a:rPr>
              <a:t> explored the potential problem in 2005. At that time the intent was to identify the APRN as only those who had </a:t>
            </a:r>
            <a:r>
              <a:rPr lang="en-US" sz="1200" i="1" kern="1200" baseline="0" dirty="0">
                <a:solidFill>
                  <a:schemeClr val="tx1"/>
                </a:solidFill>
                <a:latin typeface="+mn-lt"/>
                <a:ea typeface="+mn-ea"/>
                <a:cs typeface="+mn-cs"/>
              </a:rPr>
              <a:t>prescriptive authority (as defined by ANA)</a:t>
            </a:r>
            <a:r>
              <a:rPr lang="en-US" sz="1200" kern="1200" baseline="0" dirty="0">
                <a:solidFill>
                  <a:schemeClr val="tx1"/>
                </a:solidFill>
                <a:latin typeface="+mn-lt"/>
                <a:ea typeface="+mn-ea"/>
                <a:cs typeface="+mn-cs"/>
              </a:rPr>
              <a:t>. I’m not sure why/or how this perception evolved.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	2. By  2007 the model had been re-conceptualized, so that all APRN nurses would have to be prepared for prescriptive authority. Since the NP role had emerged as the primary APRN nursing role, American Association of Nurse </a:t>
            </a:r>
            <a:r>
              <a:rPr lang="en-US" sz="1200" kern="1200" baseline="0" dirty="0" err="1">
                <a:solidFill>
                  <a:schemeClr val="tx1"/>
                </a:solidFill>
                <a:latin typeface="+mn-lt"/>
                <a:ea typeface="+mn-ea"/>
                <a:cs typeface="+mn-cs"/>
              </a:rPr>
              <a:t>Practitoners</a:t>
            </a:r>
            <a:r>
              <a:rPr lang="en-US" sz="1200" kern="1200" baseline="0" dirty="0">
                <a:solidFill>
                  <a:schemeClr val="tx1"/>
                </a:solidFill>
                <a:latin typeface="+mn-lt"/>
                <a:ea typeface="+mn-ea"/>
                <a:cs typeface="+mn-cs"/>
              </a:rPr>
              <a:t>  had identified the three courses necessary for NP status, Nursing had identified the NP role as a major solution to the IOM study mandates, and the NP role was primarily designed in a biomedical model, a lot of confusion emerged. Nevertheless, the CM was in a final stage of drafting, and now required prescriptive authority for all APRNS.  This had two potential affects on the AHN nurse, particularly those who were prepared as NPs.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Because APRN status called for certification, and the NP role was designed in the biomedical model of education with a focus on pathology rather than health and wellness, the only certification/licensure exams approved were the NP exams. This meant that all HN who wanted to practice as NPs are required to graduate from a biomedical model of education, and pass a biomedical model examination PLUS one that assesses advanced holistic nursing competencies to be able to practice as an NP. While this problem exists across the four roles, the NP role was the greatest problem. Some schools have identified ways to accommodate the CNS role within the APRN guidelines, but their graduates still need to take both examinations before they can be recognized.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As a result, AHNCC responded to the 2007 draft stating that the CM had the potential to </a:t>
            </a:r>
          </a:p>
          <a:p>
            <a:r>
              <a:rPr lang="en-US" sz="1200" kern="1200" baseline="0" dirty="0">
                <a:solidFill>
                  <a:schemeClr val="tx1"/>
                </a:solidFill>
                <a:latin typeface="+mn-lt"/>
                <a:ea typeface="+mn-ea"/>
                <a:cs typeface="+mn-cs"/>
              </a:rPr>
              <a:t>		•Exclude HN from APRN status, </a:t>
            </a:r>
          </a:p>
          <a:p>
            <a:r>
              <a:rPr lang="en-US" sz="1200" kern="1200" baseline="0" dirty="0">
                <a:solidFill>
                  <a:schemeClr val="tx1"/>
                </a:solidFill>
                <a:latin typeface="+mn-lt"/>
                <a:ea typeface="+mn-ea"/>
                <a:cs typeface="+mn-cs"/>
              </a:rPr>
              <a:t>		•Require educational requirements that are above/beyond the scope of practice of nursing, </a:t>
            </a:r>
          </a:p>
          <a:p>
            <a:r>
              <a:rPr lang="en-US" sz="1200" kern="1200" baseline="0" dirty="0">
                <a:solidFill>
                  <a:schemeClr val="tx1"/>
                </a:solidFill>
                <a:latin typeface="+mn-lt"/>
                <a:ea typeface="+mn-ea"/>
                <a:cs typeface="+mn-cs"/>
              </a:rPr>
              <a:t>		•Has the potential to restrict AHN practice. </a:t>
            </a:r>
          </a:p>
          <a:p>
            <a:r>
              <a:rPr lang="en-US" sz="1200" kern="1200" baseline="0" dirty="0">
                <a:solidFill>
                  <a:schemeClr val="tx1"/>
                </a:solidFill>
                <a:latin typeface="+mn-lt"/>
                <a:ea typeface="+mn-ea"/>
                <a:cs typeface="+mn-cs"/>
              </a:rPr>
              <a:t>We responded again when the 2007 draft was approved with minor changes. </a:t>
            </a:r>
          </a:p>
          <a:p>
            <a:endParaRPr lang="en-US" sz="1200" kern="1200" baseline="0" dirty="0">
              <a:solidFill>
                <a:schemeClr val="tx1"/>
              </a:solidFill>
              <a:latin typeface="+mn-lt"/>
              <a:ea typeface="+mn-ea"/>
              <a:cs typeface="+mn-cs"/>
            </a:endParaRPr>
          </a:p>
          <a:p>
            <a:r>
              <a:rPr lang="en-US" sz="1200" kern="1200" dirty="0">
                <a:solidFill>
                  <a:schemeClr val="tx1"/>
                </a:solidFill>
                <a:latin typeface="+mn-lt"/>
                <a:ea typeface="+mn-ea"/>
                <a:cs typeface="+mn-cs"/>
              </a:rPr>
              <a:t> 	3. At that time, holistic nursing was busy defining the role of the AHN, distinguishing it from the Basic</a:t>
            </a:r>
            <a:r>
              <a:rPr lang="en-US" sz="1200" kern="1200" baseline="0" dirty="0">
                <a:solidFill>
                  <a:schemeClr val="tx1"/>
                </a:solidFill>
                <a:latin typeface="+mn-lt"/>
                <a:ea typeface="+mn-ea"/>
                <a:cs typeface="+mn-cs"/>
              </a:rPr>
              <a:t> HN, and in the process, clearly defined these differences which were incorporated into the AHN-BC examination. That work was published in 2009, </a:t>
            </a:r>
            <a:r>
              <a:rPr lang="en-US" sz="1200" i="0" kern="1200" dirty="0">
                <a:solidFill>
                  <a:schemeClr val="tx1"/>
                </a:solidFill>
                <a:latin typeface="+mn-lt"/>
                <a:ea typeface="+mn-ea"/>
                <a:cs typeface="+mn-cs"/>
              </a:rPr>
              <a:t>Holistic Nursing Examinations: Past, Present, Future,</a:t>
            </a:r>
            <a:r>
              <a:rPr lang="en-US" sz="1200" kern="1200" dirty="0">
                <a:solidFill>
                  <a:schemeClr val="tx1"/>
                </a:solidFill>
                <a:latin typeface="+mn-lt"/>
                <a:ea typeface="+mn-ea"/>
                <a:cs typeface="+mn-cs"/>
              </a:rPr>
              <a:t> Erickson, H. </a:t>
            </a:r>
            <a:r>
              <a:rPr lang="en-US" sz="1200" i="1" kern="1200" dirty="0">
                <a:solidFill>
                  <a:schemeClr val="tx1"/>
                </a:solidFill>
                <a:latin typeface="+mn-lt"/>
                <a:ea typeface="+mn-ea"/>
                <a:cs typeface="+mn-cs"/>
              </a:rPr>
              <a:t>JHN</a:t>
            </a:r>
            <a:r>
              <a:rPr lang="en-US" sz="1200" kern="1200" dirty="0">
                <a:solidFill>
                  <a:schemeClr val="tx1"/>
                </a:solidFill>
                <a:latin typeface="+mn-lt"/>
                <a:ea typeface="+mn-ea"/>
                <a:cs typeface="+mn-cs"/>
              </a:rPr>
              <a:t>.</a:t>
            </a:r>
            <a:r>
              <a:rPr lang="en-US" sz="1200" kern="1200" baseline="0" dirty="0">
                <a:solidFill>
                  <a:schemeClr val="tx1"/>
                </a:solidFill>
                <a:latin typeface="+mn-lt"/>
                <a:ea typeface="+mn-ea"/>
                <a:cs typeface="+mn-cs"/>
              </a:rPr>
              <a:t>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Concurrently, AHNCC applied for accreditation and was denied. There was no clear statement as to why, although the letter implied that that we had not distinguished basic and advanced holistic nursing by formally testing the competencies using quantitative methods.  AHNCC concluded that it was essential to get nationally accredited before our requests would be considered. As a result, efforts were invested in two interrelated, but exclusive activities: Apply for national accreditation; and complete a quantitative role-delineation study to test/validate competencies by educational level. </a:t>
            </a:r>
          </a:p>
          <a:p>
            <a:r>
              <a:rPr lang="en-US" sz="1200" kern="1200" baseline="0" dirty="0">
                <a:solidFill>
                  <a:schemeClr val="tx1"/>
                </a:solidFill>
                <a:latin typeface="+mn-lt"/>
                <a:ea typeface="+mn-ea"/>
                <a:cs typeface="+mn-cs"/>
              </a:rPr>
              <a:t>	 </a:t>
            </a:r>
          </a:p>
          <a:p>
            <a:r>
              <a:rPr lang="en-US" sz="1200" kern="1200" baseline="0" dirty="0">
                <a:solidFill>
                  <a:schemeClr val="tx1"/>
                </a:solidFill>
                <a:latin typeface="+mn-lt"/>
                <a:ea typeface="+mn-ea"/>
                <a:cs typeface="+mn-cs"/>
              </a:rPr>
              <a:t>The original practice analysis study, analysis or </a:t>
            </a:r>
            <a:r>
              <a:rPr lang="en-US" sz="1200" kern="1200" baseline="0" dirty="0" err="1">
                <a:solidFill>
                  <a:schemeClr val="tx1"/>
                </a:solidFill>
                <a:latin typeface="+mn-lt"/>
                <a:ea typeface="+mn-ea"/>
                <a:cs typeface="+mn-cs"/>
              </a:rPr>
              <a:t>certificant’s</a:t>
            </a:r>
            <a:r>
              <a:rPr lang="en-US" sz="1200" kern="1200" baseline="0" dirty="0">
                <a:solidFill>
                  <a:schemeClr val="tx1"/>
                </a:solidFill>
                <a:latin typeface="+mn-lt"/>
                <a:ea typeface="+mn-ea"/>
                <a:cs typeface="+mn-cs"/>
              </a:rPr>
              <a:t> Qualitative Assessments (previously required for certification), competencies associated with the published standards (AHNA), literature reviews, and expert input were used to identify competencies by standard of practice. Distinctions between basic and advanced holistic nursing were emphasized. At the graduate level, competencies related to the “prescriptive authority” standards distinguished the AHN-BC competencies from the APHN-BC competencies.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A task force composed of a number of Holistic Nurses who were licensed as NPs were charged to ensure that the identified competencies were comparable to those required of competencies required of other organizations representing the APRN (e.g. NPs).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The task force worked for several weeks, identified standards where the competencies were comparable and sufficient, and standards that were insufficient. Based on their report, experts were recruited to write new competencies with the goal of ensuring that our AHN-BC and APHN-BC  examinations addressed the competencies required for APRN status, with distinctions drawn by differences in philosophy of practice. The AHNA competencies emphasized health and healing, natural healing abilities, patient-nurse relationships, finding meaning in their experiences, and the client as the primary source of information. The AHNCC competencies were written to reflect these philosophical differences. When comparing competencies for the AHN-BC and the APHN-BC, the only distinction between the two was the competencies required for prescriptive authority. </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The identified competencies were reviewed, revised, and validated by several expert panels, mapped according to Core Values, tested by practitioners in the RDS (2012), and posted on the website as “Core Essentials” on the AHNCC website.</a:t>
            </a:r>
          </a:p>
          <a:p>
            <a:r>
              <a:rPr lang="en-US" sz="1200" kern="1200" baseline="0" dirty="0">
                <a:solidFill>
                  <a:schemeClr val="tx1"/>
                </a:solidFill>
                <a:latin typeface="+mn-lt"/>
                <a:ea typeface="+mn-ea"/>
                <a:cs typeface="+mn-cs"/>
              </a:rPr>
              <a:t>Finally, AHNCC wrote a position statement on the role of the APHN, and another on the Consensus Model and the APHN role. These were distributed to NCSBN and each of the state’s </a:t>
            </a:r>
            <a:r>
              <a:rPr lang="en-US" sz="1200" kern="1200" baseline="0" dirty="0" err="1">
                <a:solidFill>
                  <a:schemeClr val="tx1"/>
                </a:solidFill>
                <a:latin typeface="+mn-lt"/>
                <a:ea typeface="+mn-ea"/>
                <a:cs typeface="+mn-cs"/>
              </a:rPr>
              <a:t>BONs</a:t>
            </a:r>
            <a:r>
              <a:rPr lang="en-US" sz="1200" b="1" kern="1200" dirty="0">
                <a:solidFill>
                  <a:schemeClr val="tx1"/>
                </a:solidFill>
                <a:latin typeface="+mn-lt"/>
                <a:ea typeface="+mn-ea"/>
                <a:cs typeface="+mn-cs"/>
              </a:rPr>
              <a:t> (March, 2013). </a:t>
            </a:r>
          </a:p>
          <a:p>
            <a:endParaRPr lang="en-US" sz="1200" b="1" kern="1200" dirty="0">
              <a:solidFill>
                <a:schemeClr val="tx1"/>
              </a:solidFill>
              <a:latin typeface="+mn-lt"/>
              <a:ea typeface="+mn-ea"/>
              <a:cs typeface="+mn-cs"/>
            </a:endParaRPr>
          </a:p>
          <a:p>
            <a:r>
              <a:rPr lang="en-US" sz="1200" b="0" kern="1200" dirty="0">
                <a:solidFill>
                  <a:schemeClr val="tx1"/>
                </a:solidFill>
                <a:latin typeface="+mn-lt"/>
                <a:ea typeface="+mn-ea"/>
                <a:cs typeface="+mn-cs"/>
              </a:rPr>
              <a:t>In the interim</a:t>
            </a:r>
            <a:r>
              <a:rPr lang="en-US" sz="1200" b="0" kern="1200" baseline="0" dirty="0">
                <a:solidFill>
                  <a:schemeClr val="tx1"/>
                </a:solidFill>
                <a:latin typeface="+mn-lt"/>
                <a:ea typeface="+mn-ea"/>
                <a:cs typeface="+mn-cs"/>
              </a:rPr>
              <a:t>, LACE (a policy advisory group, composed of members from Licensure, Accreditation, Certification, and Education organizations moved forward, strategizing how encourage individual states’ legislative processes, aiming for national acceptance by 2015. LACE sent out a request for “public response” to the proposed CM. AHNCC</a:t>
            </a:r>
            <a:r>
              <a:rPr lang="en-US" sz="1200" kern="1200" baseline="0" dirty="0">
                <a:solidFill>
                  <a:schemeClr val="tx1"/>
                </a:solidFill>
                <a:latin typeface="+mn-lt"/>
                <a:ea typeface="+mn-ea"/>
                <a:cs typeface="+mn-cs"/>
              </a:rPr>
              <a:t> responded, identifying specific statements, and the related problems. </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E0B8AA28-574F-4A49-91BE-8A1FC2D743B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Concurrently, we submitted another publication</a:t>
            </a:r>
            <a:r>
              <a:rPr lang="en-US" sz="1200" kern="1200" baseline="0" dirty="0">
                <a:solidFill>
                  <a:schemeClr val="tx1"/>
                </a:solidFill>
                <a:latin typeface="+mn-lt"/>
                <a:ea typeface="+mn-ea"/>
                <a:cs typeface="+mn-cs"/>
              </a:rPr>
              <a:t> written to  describe and clarify the processes used to validate roles of the AHN-BC and APHN-B, and AHNCC’S </a:t>
            </a:r>
            <a:r>
              <a:rPr lang="en-US" sz="1200" i="1" kern="1200" baseline="0" dirty="0">
                <a:solidFill>
                  <a:schemeClr val="tx1"/>
                </a:solidFill>
                <a:latin typeface="+mn-lt"/>
                <a:ea typeface="+mn-ea"/>
                <a:cs typeface="+mn-cs"/>
              </a:rPr>
              <a:t>proactive position regarding the </a:t>
            </a:r>
            <a:r>
              <a:rPr lang="en-US" sz="1200" i="1" kern="1200" dirty="0">
                <a:solidFill>
                  <a:schemeClr val="tx1"/>
                </a:solidFill>
                <a:latin typeface="+mn-lt"/>
                <a:ea typeface="+mn-ea"/>
                <a:cs typeface="+mn-cs"/>
              </a:rPr>
              <a:t> CM</a:t>
            </a:r>
            <a:r>
              <a:rPr lang="en-US" sz="1200" kern="1200" dirty="0">
                <a:solidFill>
                  <a:schemeClr val="tx1"/>
                </a:solidFill>
                <a:latin typeface="+mn-lt"/>
                <a:ea typeface="+mn-ea"/>
                <a:cs typeface="+mn-cs"/>
              </a:rPr>
              <a:t> (</a:t>
            </a:r>
            <a:r>
              <a:rPr lang="en-US" sz="1200" i="1" kern="1200" dirty="0">
                <a:solidFill>
                  <a:schemeClr val="tx1"/>
                </a:solidFill>
                <a:latin typeface="+mn-lt"/>
                <a:ea typeface="+mn-ea"/>
                <a:cs typeface="+mn-cs"/>
              </a:rPr>
              <a:t>The Holistic Worldview in Action: Evolution of Holistic Nurses Certification Programs August,</a:t>
            </a:r>
            <a:r>
              <a:rPr lang="en-US" sz="1200" i="1" kern="1200" baseline="0" dirty="0">
                <a:solidFill>
                  <a:schemeClr val="tx1"/>
                </a:solidFill>
                <a:latin typeface="+mn-lt"/>
                <a:ea typeface="+mn-ea"/>
                <a:cs typeface="+mn-cs"/>
              </a:rPr>
              <a:t> </a:t>
            </a:r>
            <a:r>
              <a:rPr lang="en-US" sz="1200" i="1" kern="1200" dirty="0">
                <a:solidFill>
                  <a:schemeClr val="tx1"/>
                </a:solidFill>
                <a:latin typeface="+mn-lt"/>
                <a:ea typeface="+mn-ea"/>
                <a:cs typeface="+mn-cs"/>
              </a:rPr>
              <a:t>JHN, (</a:t>
            </a:r>
            <a:r>
              <a:rPr lang="en-US" sz="1200" kern="1200" dirty="0">
                <a:solidFill>
                  <a:schemeClr val="tx1"/>
                </a:solidFill>
                <a:latin typeface="+mn-lt"/>
                <a:ea typeface="+mn-ea"/>
                <a:cs typeface="+mn-cs"/>
              </a:rPr>
              <a:t>Erickson, H., Erickson, M., Sandor, Brekke, M</a:t>
            </a:r>
            <a:r>
              <a:rPr lang="en-US" sz="1200" b="1" kern="1200" dirty="0">
                <a:solidFill>
                  <a:schemeClr val="tx1"/>
                </a:solidFill>
                <a:latin typeface="+mn-lt"/>
                <a:ea typeface="+mn-ea"/>
                <a:cs typeface="+mn-cs"/>
              </a:rPr>
              <a:t>. 2013</a:t>
            </a:r>
            <a:r>
              <a:rPr lang="en-US" sz="1200" kern="1200" dirty="0">
                <a:solidFill>
                  <a:schemeClr val="tx1"/>
                </a:solidFill>
                <a:latin typeface="+mn-lt"/>
                <a:ea typeface="+mn-ea"/>
                <a:cs typeface="+mn-cs"/>
              </a:rPr>
              <a:t>).</a:t>
            </a:r>
          </a:p>
          <a:p>
            <a:endParaRPr lang="en-US" sz="1200" kern="1200" dirty="0">
              <a:solidFill>
                <a:schemeClr val="tx1"/>
              </a:solidFill>
              <a:latin typeface="+mn-lt"/>
              <a:ea typeface="+mn-ea"/>
              <a:cs typeface="+mn-cs"/>
            </a:endParaRPr>
          </a:p>
          <a:p>
            <a:r>
              <a:rPr lang="en-US" sz="1200" kern="1200" baseline="0" dirty="0">
                <a:solidFill>
                  <a:schemeClr val="tx1"/>
                </a:solidFill>
                <a:latin typeface="+mn-lt"/>
                <a:ea typeface="+mn-ea"/>
                <a:cs typeface="+mn-cs"/>
              </a:rPr>
              <a:t>October, 2014 AHNCC was accredited, validating the consistency and synchrony in Holistic Nursing’s consistency from the philosophy to required competencies, described and explained by the AHNA’s Scope and Standards, AHNCC’s competency identification/validation processes (i.e. RDS).</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 With the formal accreditation, AHNCC recognized the need to ensure that the push to get advanced holistic nurses included in the Consensus Model be maintained.  Given that states were gradually ratifying the Compact Agreement, and legislative processes were following, AHNCC charged a task force with the responsibility of follow-up. The Consensus Model Task Force was charged Nov, 2014. </a:t>
            </a:r>
          </a:p>
          <a:p>
            <a:endParaRPr lang="en-US" sz="1200" kern="1200" baseline="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9.</a:t>
            </a:r>
            <a:r>
              <a:rPr lang="en-US" sz="1200" kern="1200" baseline="0" dirty="0">
                <a:solidFill>
                  <a:schemeClr val="tx1"/>
                </a:solidFill>
                <a:latin typeface="+mn-lt"/>
                <a:ea typeface="+mn-ea"/>
                <a:cs typeface="+mn-cs"/>
              </a:rPr>
              <a:t> Accreditation request approved, </a:t>
            </a:r>
            <a:r>
              <a:rPr lang="en-US" sz="1200" b="1" kern="1200" baseline="0" dirty="0">
                <a:solidFill>
                  <a:schemeClr val="tx1"/>
                </a:solidFill>
                <a:latin typeface="+mn-lt"/>
                <a:ea typeface="+mn-ea"/>
                <a:cs typeface="+mn-cs"/>
              </a:rPr>
              <a:t>(AHNCC, Oct 2014)</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10. AHNCC</a:t>
            </a:r>
            <a:r>
              <a:rPr lang="en-US" sz="1200" kern="1200" baseline="0" dirty="0">
                <a:solidFill>
                  <a:schemeClr val="tx1"/>
                </a:solidFill>
                <a:latin typeface="+mn-lt"/>
                <a:ea typeface="+mn-ea"/>
                <a:cs typeface="+mn-cs"/>
              </a:rPr>
              <a:t> c</a:t>
            </a:r>
            <a:r>
              <a:rPr lang="en-US" sz="1200" kern="1200" dirty="0">
                <a:solidFill>
                  <a:schemeClr val="tx1"/>
                </a:solidFill>
                <a:latin typeface="+mn-lt"/>
                <a:ea typeface="+mn-ea"/>
                <a:cs typeface="+mn-cs"/>
              </a:rPr>
              <a:t>harged a task force (CMTF) to continue to pursue inclusion of AHNs in the Consensus Model (</a:t>
            </a:r>
            <a:r>
              <a:rPr lang="en-US" sz="1200" b="1" kern="1200" dirty="0">
                <a:solidFill>
                  <a:schemeClr val="tx1"/>
                </a:solidFill>
                <a:latin typeface="+mn-lt"/>
                <a:ea typeface="+mn-ea"/>
                <a:cs typeface="+mn-cs"/>
              </a:rPr>
              <a:t>AHNCC</a:t>
            </a:r>
            <a:r>
              <a:rPr lang="en-US" sz="1200" kern="1200" dirty="0">
                <a:solidFill>
                  <a:schemeClr val="tx1"/>
                </a:solidFill>
                <a:latin typeface="+mn-lt"/>
                <a:ea typeface="+mn-ea"/>
                <a:cs typeface="+mn-cs"/>
              </a:rPr>
              <a:t>,</a:t>
            </a:r>
            <a:r>
              <a:rPr lang="en-US" sz="1200" b="1" kern="1200" dirty="0">
                <a:solidFill>
                  <a:schemeClr val="tx1"/>
                </a:solidFill>
                <a:latin typeface="+mn-lt"/>
                <a:ea typeface="+mn-ea"/>
                <a:cs typeface="+mn-cs"/>
              </a:rPr>
              <a:t> Oct 2014). </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11. Initiated collaborative relationship with AHNA </a:t>
            </a:r>
            <a:r>
              <a:rPr lang="en-US" sz="1200" b="1" kern="1200" dirty="0">
                <a:solidFill>
                  <a:schemeClr val="tx1"/>
                </a:solidFill>
                <a:latin typeface="+mn-lt"/>
                <a:ea typeface="+mn-ea"/>
                <a:cs typeface="+mn-cs"/>
              </a:rPr>
              <a:t>(CMTF, Spring, 2015).</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12. Prepared and sent NCSBN/LACE a Position Paper on Advanced Holistic Nursing’s inclusion in the Consensus Model, submitted under name of AHNCC/AHNA </a:t>
            </a:r>
            <a:r>
              <a:rPr lang="en-US" sz="1200" b="1" kern="1200" dirty="0">
                <a:solidFill>
                  <a:schemeClr val="tx1"/>
                </a:solidFill>
                <a:latin typeface="+mn-lt"/>
                <a:ea typeface="+mn-ea"/>
                <a:cs typeface="+mn-cs"/>
              </a:rPr>
              <a:t>(CMTF, March 12, 2015).</a:t>
            </a:r>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12. Submitted a request for 5</a:t>
            </a:r>
            <a:r>
              <a:rPr lang="en-US" sz="1200" kern="1200" baseline="30000" dirty="0">
                <a:solidFill>
                  <a:schemeClr val="tx1"/>
                </a:solidFill>
                <a:latin typeface="+mn-lt"/>
                <a:ea typeface="+mn-ea"/>
                <a:cs typeface="+mn-cs"/>
              </a:rPr>
              <a:t>th</a:t>
            </a:r>
            <a:r>
              <a:rPr lang="en-US" sz="1200" kern="1200" dirty="0">
                <a:solidFill>
                  <a:schemeClr val="tx1"/>
                </a:solidFill>
                <a:latin typeface="+mn-lt"/>
                <a:ea typeface="+mn-ea"/>
                <a:cs typeface="+mn-cs"/>
              </a:rPr>
              <a:t> role that recognized AHN-BC, APHN-BC with Attachment A: Components of the Consensus Model -- an alternative model proposed for AHNs. Submitted to NCSBN and LACE Workgroup by AHNCC/AHNA  (</a:t>
            </a:r>
            <a:r>
              <a:rPr lang="en-US" sz="1200" b="1" kern="1200" dirty="0">
                <a:solidFill>
                  <a:schemeClr val="tx1"/>
                </a:solidFill>
                <a:latin typeface="+mn-lt"/>
                <a:ea typeface="+mn-ea"/>
                <a:cs typeface="+mn-cs"/>
              </a:rPr>
              <a:t>CMTF, April 2015).</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E0B8AA28-574F-4A49-91BE-8A1FC2D743B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The CMTF reviewed previous work, and concluded that we should be more assertive, perhaps aggressive in pursuing inclusion. Otherwise, the Compact Agreement will be ratified, and it will be much more difficult to affect change in the Consensus Model. </a:t>
            </a:r>
          </a:p>
          <a:p>
            <a:r>
              <a:rPr lang="en-US" baseline="0" dirty="0"/>
              <a:t> </a:t>
            </a:r>
          </a:p>
        </p:txBody>
      </p:sp>
      <p:sp>
        <p:nvSpPr>
          <p:cNvPr id="4" name="Slide Number Placeholder 3"/>
          <p:cNvSpPr>
            <a:spLocks noGrp="1"/>
          </p:cNvSpPr>
          <p:nvPr>
            <p:ph type="sldNum" sz="quarter" idx="10"/>
          </p:nvPr>
        </p:nvSpPr>
        <p:spPr/>
        <p:txBody>
          <a:bodyPr/>
          <a:lstStyle/>
          <a:p>
            <a:fld id="{E0B8AA28-574F-4A49-91BE-8A1FC2D743B5}"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mn-lt"/>
                <a:ea typeface="+mn-ea"/>
                <a:cs typeface="+mn-cs"/>
              </a:rPr>
              <a:t>We drafted a Position Statement on Advanced Holistic Nursing and requested formal inclusion in the Consensus Model. We asked AHNA for endorsement and collaboration. With a few editorial changes, AHNCC and AHNA  jointly, submitted it to </a:t>
            </a:r>
            <a:r>
              <a:rPr lang="en-US" sz="1200" kern="1200" dirty="0">
                <a:solidFill>
                  <a:schemeClr val="tx1"/>
                </a:solidFill>
                <a:latin typeface="+mn-lt"/>
                <a:ea typeface="+mn-ea"/>
                <a:cs typeface="+mn-cs"/>
              </a:rPr>
              <a:t>NCSBN/LACE </a:t>
            </a:r>
            <a:r>
              <a:rPr lang="en-US" sz="1200" b="1" kern="1200" dirty="0">
                <a:solidFill>
                  <a:schemeClr val="tx1"/>
                </a:solidFill>
                <a:latin typeface="+mn-lt"/>
                <a:ea typeface="+mn-ea"/>
                <a:cs typeface="+mn-cs"/>
              </a:rPr>
              <a:t>(March 12, 2015). </a:t>
            </a:r>
            <a:r>
              <a:rPr lang="en-US" sz="1200" b="0" kern="1200" dirty="0">
                <a:solidFill>
                  <a:schemeClr val="tx1"/>
                </a:solidFill>
                <a:latin typeface="+mn-lt"/>
                <a:ea typeface="+mn-ea"/>
                <a:cs typeface="+mn-cs"/>
              </a:rPr>
              <a:t>We</a:t>
            </a:r>
            <a:r>
              <a:rPr lang="en-US" sz="1200" b="0" kern="1200" baseline="0" dirty="0">
                <a:solidFill>
                  <a:schemeClr val="tx1"/>
                </a:solidFill>
                <a:latin typeface="+mn-lt"/>
                <a:ea typeface="+mn-ea"/>
                <a:cs typeface="+mn-cs"/>
              </a:rPr>
              <a:t> followed with a letter requesting a</a:t>
            </a:r>
            <a:r>
              <a:rPr lang="en-US" sz="1200" kern="1200" dirty="0">
                <a:solidFill>
                  <a:schemeClr val="tx1"/>
                </a:solidFill>
                <a:latin typeface="+mn-lt"/>
                <a:ea typeface="+mn-ea"/>
                <a:cs typeface="+mn-cs"/>
              </a:rPr>
              <a:t> 5</a:t>
            </a:r>
            <a:r>
              <a:rPr lang="en-US" sz="1200" kern="1200" baseline="30000" dirty="0">
                <a:solidFill>
                  <a:schemeClr val="tx1"/>
                </a:solidFill>
                <a:latin typeface="+mn-lt"/>
                <a:ea typeface="+mn-ea"/>
                <a:cs typeface="+mn-cs"/>
              </a:rPr>
              <a:t>th</a:t>
            </a:r>
            <a:r>
              <a:rPr lang="en-US" sz="1200" kern="1200" dirty="0">
                <a:solidFill>
                  <a:schemeClr val="tx1"/>
                </a:solidFill>
                <a:latin typeface="+mn-lt"/>
                <a:ea typeface="+mn-ea"/>
                <a:cs typeface="+mn-cs"/>
              </a:rPr>
              <a:t> role that recognized AHN-BC, APHN-BC.</a:t>
            </a:r>
            <a:r>
              <a:rPr lang="en-US" sz="1200" kern="1200" baseline="0" dirty="0">
                <a:solidFill>
                  <a:schemeClr val="tx1"/>
                </a:solidFill>
                <a:latin typeface="+mn-lt"/>
                <a:ea typeface="+mn-ea"/>
                <a:cs typeface="+mn-cs"/>
              </a:rPr>
              <a:t> The letter included a table showing the required components of the APRN and educational requirements with alternatives for the Advanced Holistic Nurse</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CMTF, April 2015). </a:t>
            </a:r>
            <a:r>
              <a:rPr lang="en-US" sz="1200" b="0" kern="1200" dirty="0">
                <a:solidFill>
                  <a:schemeClr val="tx1"/>
                </a:solidFill>
                <a:latin typeface="+mn-lt"/>
                <a:ea typeface="+mn-ea"/>
                <a:cs typeface="+mn-cs"/>
              </a:rPr>
              <a:t>Immediately</a:t>
            </a:r>
            <a:r>
              <a:rPr lang="en-US" sz="1200" b="0" kern="1200" baseline="0" dirty="0">
                <a:solidFill>
                  <a:schemeClr val="tx1"/>
                </a:solidFill>
                <a:latin typeface="+mn-lt"/>
                <a:ea typeface="+mn-ea"/>
                <a:cs typeface="+mn-cs"/>
              </a:rPr>
              <a:t> after, CMTF launched a campaign to distribute the Position Statement and request for a 5</a:t>
            </a:r>
            <a:r>
              <a:rPr lang="en-US" sz="1200" b="0" kern="1200" baseline="30000" dirty="0">
                <a:solidFill>
                  <a:schemeClr val="tx1"/>
                </a:solidFill>
                <a:latin typeface="+mn-lt"/>
                <a:ea typeface="+mn-ea"/>
                <a:cs typeface="+mn-cs"/>
              </a:rPr>
              <a:t>th</a:t>
            </a:r>
            <a:r>
              <a:rPr lang="en-US" sz="1200" b="0" kern="1200" baseline="0" dirty="0">
                <a:solidFill>
                  <a:schemeClr val="tx1"/>
                </a:solidFill>
                <a:latin typeface="+mn-lt"/>
                <a:ea typeface="+mn-ea"/>
                <a:cs typeface="+mn-cs"/>
              </a:rPr>
              <a:t> role. </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E0B8AA28-574F-4A49-91BE-8A1FC2D743B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0610C0-821F-2945-AAE2-D95BB2272739}" type="datetimeFigureOut">
              <a:rPr lang="en-US" smtClean="0"/>
              <a:pPr/>
              <a:t>6/9/2016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8DC0E8-55A1-C349-A318-EC55D2B210B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610C0-821F-2945-AAE2-D95BB2272739}" type="datetimeFigureOut">
              <a:rPr lang="en-US" smtClean="0"/>
              <a:pPr/>
              <a:t>6/9/2016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DC0E8-55A1-C349-A318-EC55D2B210B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surveymonkey.com/r/AHNursin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mailto:AHNCC@FLASH.NET"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AHNCC@FLASH.NET"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83000">
              <a:srgbClr val="FFFF00">
                <a:alpha val="82000"/>
              </a:srgbClr>
            </a:gs>
            <a:gs pos="96000">
              <a:srgbClr val="3366F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br>
              <a:rPr lang="en-US" sz="4889" b="1" dirty="0">
                <a:solidFill>
                  <a:srgbClr val="0000FF"/>
                </a:solidFill>
              </a:rPr>
            </a:br>
            <a:endParaRPr lang="en-US" b="1" dirty="0">
              <a:solidFill>
                <a:srgbClr val="0000FF"/>
              </a:solidFill>
            </a:endParaRPr>
          </a:p>
        </p:txBody>
      </p:sp>
      <p:sp>
        <p:nvSpPr>
          <p:cNvPr id="3" name="Rectangle 2"/>
          <p:cNvSpPr/>
          <p:nvPr/>
        </p:nvSpPr>
        <p:spPr>
          <a:xfrm>
            <a:off x="685800" y="-30411118"/>
            <a:ext cx="7924800" cy="646331"/>
          </a:xfrm>
          <a:prstGeom prst="rect">
            <a:avLst/>
          </a:prstGeom>
        </p:spPr>
        <p:txBody>
          <a:bodyPr wrap="square">
            <a:spAutoFit/>
          </a:bodyPr>
          <a:lstStyle/>
          <a:p>
            <a:r>
              <a:rPr lang="en-US" dirty="0"/>
              <a:t> </a:t>
            </a:r>
          </a:p>
          <a:p>
            <a:r>
              <a:rPr lang="en-US" dirty="0"/>
              <a:t> </a:t>
            </a:r>
          </a:p>
        </p:txBody>
      </p:sp>
      <p:sp>
        <p:nvSpPr>
          <p:cNvPr id="4" name="Rectangle 3"/>
          <p:cNvSpPr/>
          <p:nvPr/>
        </p:nvSpPr>
        <p:spPr>
          <a:xfrm>
            <a:off x="990600" y="838202"/>
            <a:ext cx="7162800" cy="2308324"/>
          </a:xfrm>
          <a:prstGeom prst="rect">
            <a:avLst/>
          </a:prstGeom>
        </p:spPr>
        <p:txBody>
          <a:bodyPr wrap="square">
            <a:spAutoFit/>
          </a:bodyPr>
          <a:lstStyle/>
          <a:p>
            <a:pPr algn="ctr"/>
            <a:r>
              <a:rPr lang="en-US" sz="4800" dirty="0"/>
              <a:t> </a:t>
            </a:r>
          </a:p>
          <a:p>
            <a:pPr algn="ctr"/>
            <a:endParaRPr lang="en-US" sz="4800" b="1" dirty="0">
              <a:solidFill>
                <a:schemeClr val="tx1">
                  <a:lumMod val="95000"/>
                  <a:lumOff val="5000"/>
                </a:schemeClr>
              </a:solidFill>
              <a:effectLst>
                <a:outerShdw blurRad="520700" dist="190500" dir="2700000" algn="br">
                  <a:srgbClr val="FFFF00">
                    <a:alpha val="43000"/>
                  </a:srgbClr>
                </a:outerShdw>
              </a:effectLst>
            </a:endParaRPr>
          </a:p>
          <a:p>
            <a:pPr algn="ctr"/>
            <a:r>
              <a:rPr lang="en-US" sz="4800" b="1" dirty="0">
                <a:solidFill>
                  <a:srgbClr val="0000FF"/>
                </a:solidFill>
                <a:effectLst>
                  <a:outerShdw blurRad="520700" dist="190500" dir="2700000" algn="br">
                    <a:srgbClr val="FFFF00">
                      <a:alpha val="43000"/>
                    </a:srgbClr>
                  </a:outerShdw>
                </a:effectLst>
              </a:rPr>
              <a:t> </a:t>
            </a:r>
            <a:endParaRPr lang="en-US" sz="3600" dirty="0">
              <a:solidFill>
                <a:srgbClr val="0000FF"/>
              </a:solidFill>
              <a:effectLst>
                <a:outerShdw blurRad="520700" dist="190500" dir="2700000" algn="br">
                  <a:srgbClr val="FFFF00">
                    <a:alpha val="43000"/>
                  </a:srgbClr>
                </a:outerShdw>
              </a:effectLst>
            </a:endParaRPr>
          </a:p>
        </p:txBody>
      </p:sp>
      <p:pic>
        <p:nvPicPr>
          <p:cNvPr id="6" name="Picture 5" descr="100_0100 copy.JPG"/>
          <p:cNvPicPr>
            <a:picLocks noChangeAspect="1"/>
          </p:cNvPicPr>
          <p:nvPr/>
        </p:nvPicPr>
        <p:blipFill>
          <a:blip r:embed="rId3"/>
          <a:stretch>
            <a:fillRect/>
          </a:stretch>
        </p:blipFill>
        <p:spPr>
          <a:xfrm>
            <a:off x="2057400" y="1219199"/>
            <a:ext cx="5029200" cy="434340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685800" y="510361"/>
            <a:ext cx="7772400" cy="563231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3600" dirty="0"/>
              <a:t>•IDENTIFIED STAKEHOLDERS WERE IDENTIFIED</a:t>
            </a:r>
          </a:p>
          <a:p>
            <a:pPr algn="ctr"/>
            <a:endParaRPr lang="en-US" sz="3600" dirty="0"/>
          </a:p>
          <a:p>
            <a:pPr algn="ctr"/>
            <a:r>
              <a:rPr lang="en-US" sz="3600" dirty="0"/>
              <a:t>• DEVELOPED LETTERS &amp; </a:t>
            </a:r>
          </a:p>
          <a:p>
            <a:pPr algn="ctr"/>
            <a:r>
              <a:rPr lang="en-US" sz="3600" dirty="0"/>
              <a:t>TALKING POINTS</a:t>
            </a:r>
          </a:p>
          <a:p>
            <a:pPr algn="ctr"/>
            <a:endParaRPr lang="en-US" sz="3600" dirty="0"/>
          </a:p>
          <a:p>
            <a:pPr algn="ctr"/>
            <a:r>
              <a:rPr lang="en-US" sz="3600" dirty="0"/>
              <a:t> •CERTIFICANTS; ENDORSED SCHOOLS; </a:t>
            </a:r>
          </a:p>
          <a:p>
            <a:pPr algn="ctr"/>
            <a:r>
              <a:rPr lang="en-US" sz="3600" dirty="0"/>
              <a:t>SELECTED ANA ACADEMY MEMBERS;</a:t>
            </a:r>
          </a:p>
          <a:p>
            <a:pPr algn="ctr"/>
            <a:r>
              <a:rPr lang="en-US" sz="3600" dirty="0"/>
              <a:t>OTHER SELECTED NURSE LEADERS.</a:t>
            </a:r>
          </a:p>
          <a:p>
            <a:pPr algn="ctr"/>
            <a:r>
              <a:rPr lang="en-US" sz="3600"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838200" y="533400"/>
            <a:ext cx="7391400" cy="563231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3600" dirty="0"/>
              <a:t> •NCSBN/LACE: CLARIFY UNIQUENESS &amp; ESSENTIALS, SEPT 18, 2015</a:t>
            </a:r>
          </a:p>
          <a:p>
            <a:pPr algn="ctr"/>
            <a:endParaRPr lang="en-US" sz="3600" dirty="0"/>
          </a:p>
          <a:p>
            <a:pPr algn="ctr"/>
            <a:r>
              <a:rPr lang="en-US" sz="3600" dirty="0"/>
              <a:t>•REQUEST FOR 5</a:t>
            </a:r>
            <a:r>
              <a:rPr lang="en-US" sz="3600" baseline="30000" dirty="0"/>
              <a:t>TH</a:t>
            </a:r>
            <a:r>
              <a:rPr lang="en-US" sz="3600" dirty="0"/>
              <a:t> ROLE ON WEBSITE; </a:t>
            </a:r>
          </a:p>
          <a:p>
            <a:pPr algn="ctr"/>
            <a:r>
              <a:rPr lang="en-US" sz="3600" dirty="0"/>
              <a:t>FOCUS ON WHITE PAPER &amp; ESSENTIALS, OCT, 2015</a:t>
            </a:r>
          </a:p>
          <a:p>
            <a:pPr algn="ctr"/>
            <a:endParaRPr lang="en-US" sz="3600" dirty="0"/>
          </a:p>
          <a:p>
            <a:pPr algn="ctr"/>
            <a:r>
              <a:rPr lang="en-US" sz="3600" dirty="0"/>
              <a:t>•DRAFTED WHITE PAPER AND DECLARED INTENT, NOV, 2015</a:t>
            </a:r>
          </a:p>
          <a:p>
            <a:pPr algn="ct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685800" y="457200"/>
            <a:ext cx="7772400" cy="575542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3600" dirty="0"/>
              <a:t> </a:t>
            </a:r>
            <a:r>
              <a:rPr lang="en-US" sz="3600" b="1" dirty="0"/>
              <a:t>WHITE PAPER ON ADVANCED HOLISTIC NURSING (DECLARATION) </a:t>
            </a:r>
          </a:p>
          <a:p>
            <a:pPr algn="ctr"/>
            <a:endParaRPr lang="en-US" sz="3600" b="1" i="1" dirty="0"/>
          </a:p>
          <a:p>
            <a:pPr algn="ctr"/>
            <a:r>
              <a:rPr lang="en-US" sz="3600" i="1" dirty="0"/>
              <a:t>TIme to recognize the unique role of graduate prepared holistic nurses by</a:t>
            </a:r>
            <a:r>
              <a:rPr lang="en-US" sz="3600" dirty="0"/>
              <a:t>:</a:t>
            </a:r>
          </a:p>
          <a:p>
            <a:pPr algn="ctr"/>
            <a:r>
              <a:rPr lang="en-US" sz="3200" dirty="0"/>
              <a:t>	• Defining the educational processes 		needed to prepare Holistic Nurses; &amp;</a:t>
            </a:r>
          </a:p>
          <a:p>
            <a:pPr algn="ctr"/>
            <a:r>
              <a:rPr lang="en-US" sz="3200" dirty="0"/>
              <a:t>	• Drafting the Essentials of Holistic 	Nursing, differentiated by </a:t>
            </a:r>
          </a:p>
          <a:p>
            <a:pPr algn="ctr"/>
            <a:r>
              <a:rPr lang="en-US" sz="3200" dirty="0"/>
              <a:t>Educational level</a:t>
            </a:r>
            <a:r>
              <a:rPr lang="en-US" sz="3600" dirty="0"/>
              <a:t>.</a:t>
            </a:r>
          </a:p>
          <a:p>
            <a:pPr algn="ctr"/>
            <a:r>
              <a:rPr lang="en-US" sz="2400" dirty="0"/>
              <a:t>March, 2015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685800" y="457200"/>
            <a:ext cx="7772400" cy="563231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3600" dirty="0"/>
              <a:t> </a:t>
            </a:r>
            <a:r>
              <a:rPr lang="en-US" sz="3600" b="1" dirty="0"/>
              <a:t>WHITE PAPER ON ADVANCED HOLISTIC NURSING (INTENT)</a:t>
            </a:r>
          </a:p>
          <a:p>
            <a:pPr algn="ctr"/>
            <a:endParaRPr lang="en-US" sz="3600" b="1" i="1" dirty="0"/>
          </a:p>
          <a:p>
            <a:pPr algn="ctr"/>
            <a:r>
              <a:rPr lang="en-US" sz="3600" i="1" dirty="0"/>
              <a:t>•To work with AHNA to publish Essential Graduate Holistic Nursing Education.</a:t>
            </a:r>
          </a:p>
          <a:p>
            <a:pPr algn="ctr"/>
            <a:endParaRPr lang="en-US" sz="3600" i="1" dirty="0"/>
          </a:p>
          <a:p>
            <a:pPr algn="ctr"/>
            <a:r>
              <a:rPr lang="en-US" sz="3600" i="1" dirty="0"/>
              <a:t>• Pursue recognition of Graduate-prepared Holistic Nursing roles in Healthcare  </a:t>
            </a:r>
          </a:p>
          <a:p>
            <a:pPr algn="ctr"/>
            <a:r>
              <a:rPr lang="en-US" sz="3600" i="1"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533400" y="304800"/>
            <a:ext cx="8077200" cy="624786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4000" dirty="0"/>
              <a:t> •DISTRIBUTED TO NCSBN, LACE, STATE BOARDS,</a:t>
            </a:r>
          </a:p>
          <a:p>
            <a:pPr algn="ctr"/>
            <a:endParaRPr lang="en-US" sz="4000" dirty="0"/>
          </a:p>
          <a:p>
            <a:pPr algn="ctr"/>
            <a:r>
              <a:rPr lang="en-US" sz="4000" dirty="0"/>
              <a:t> •REQUESTED SUPPORT/FEEDBACK/ DISSEMINATION: INTRODUCTORY LETTERS AND TALKING POINTS</a:t>
            </a:r>
          </a:p>
          <a:p>
            <a:pPr algn="ctr"/>
            <a:endParaRPr lang="en-US" sz="4000" dirty="0"/>
          </a:p>
          <a:p>
            <a:pPr algn="ctr"/>
            <a:r>
              <a:rPr lang="en-US" sz="4000" dirty="0"/>
              <a:t>• CERTIFICANTS, ENDORSED SCHOOLS, NOV-DEC, 2015</a:t>
            </a:r>
          </a:p>
          <a:p>
            <a:pPr algn="ct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533400" y="304800"/>
            <a:ext cx="8077200" cy="624786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4000" dirty="0"/>
              <a:t>•DRAFTED ESSENTIALS INTRO, 2015</a:t>
            </a:r>
          </a:p>
          <a:p>
            <a:pPr algn="ctr"/>
            <a:endParaRPr lang="en-US" sz="4000" dirty="0"/>
          </a:p>
          <a:p>
            <a:pPr algn="ctr"/>
            <a:r>
              <a:rPr lang="en-US" sz="4000" dirty="0"/>
              <a:t>• SOUGHT FEEDBACK: TWO ENDORSED SCHOOLS, JAN-FEB, 2016</a:t>
            </a:r>
          </a:p>
          <a:p>
            <a:pPr algn="ctr"/>
            <a:endParaRPr lang="en-US" sz="4000" dirty="0"/>
          </a:p>
          <a:p>
            <a:pPr algn="ctr"/>
            <a:r>
              <a:rPr lang="en-US" sz="4000" b="1" cap="all" dirty="0"/>
              <a:t>•Discuss the pros and cons with  consideration for how this </a:t>
            </a:r>
          </a:p>
          <a:p>
            <a:pPr algn="ctr"/>
            <a:r>
              <a:rPr lang="en-US" sz="4000" b="1" cap="all" dirty="0"/>
              <a:t>will affect the programs,</a:t>
            </a:r>
          </a:p>
          <a:p>
            <a:pPr algn="ctr"/>
            <a:r>
              <a:rPr lang="en-US" sz="4000" b="1" cap="all" dirty="0"/>
              <a:t> students, and faculty, </a:t>
            </a:r>
          </a:p>
          <a:p>
            <a:pPr algn="ctr"/>
            <a:r>
              <a:rPr lang="en-US" sz="4000" b="1" cap="all" dirty="0"/>
              <a:t>both positively and negatively</a:t>
            </a:r>
            <a:endParaRPr lang="en-US"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533400" y="304800"/>
            <a:ext cx="8077200" cy="624786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4000" dirty="0"/>
              <a:t>•CAMPAIGN TO DISSEMINATE WHITE PAPER, GET FEEDBACK, SUPPORT, ASSISTANCE, MARCH, 2016</a:t>
            </a:r>
          </a:p>
          <a:p>
            <a:pPr algn="ctr"/>
            <a:endParaRPr lang="en-US" sz="4000" dirty="0"/>
          </a:p>
          <a:p>
            <a:pPr algn="ctr"/>
            <a:r>
              <a:rPr lang="en-US" sz="4000" dirty="0"/>
              <a:t>•INITIATED DRAFTING ESSENTIALS, FEB-MAR, 2016</a:t>
            </a:r>
          </a:p>
          <a:p>
            <a:pPr algn="ctr"/>
            <a:endParaRPr lang="en-US" sz="4000" dirty="0"/>
          </a:p>
          <a:p>
            <a:pPr algn="ctr"/>
            <a:r>
              <a:rPr lang="en-US" sz="4000" dirty="0"/>
              <a:t>•SEEKING FEEDBACK AND SUPPORT,</a:t>
            </a:r>
          </a:p>
          <a:p>
            <a:pPr algn="ctr"/>
            <a:r>
              <a:rPr lang="en-US" sz="4000" dirty="0"/>
              <a:t>JUNE, 2016</a:t>
            </a:r>
          </a:p>
          <a:p>
            <a:pPr algn="ctr"/>
            <a:endParaRPr lang="en-US"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304800" y="416778"/>
            <a:ext cx="8458200" cy="575542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endParaRPr lang="en-US" sz="4400" b="1" dirty="0"/>
          </a:p>
          <a:p>
            <a:pPr algn="ctr"/>
            <a:r>
              <a:rPr lang="en-US" sz="4400" b="1" dirty="0"/>
              <a:t>QA,  DISCUSSION</a:t>
            </a:r>
          </a:p>
          <a:p>
            <a:pPr algn="ctr"/>
            <a:endParaRPr lang="en-US" sz="4000" dirty="0"/>
          </a:p>
          <a:p>
            <a:pPr algn="ctr"/>
            <a:r>
              <a:rPr lang="en-US" sz="4000" dirty="0"/>
              <a:t>•SURVEY </a:t>
            </a:r>
            <a:r>
              <a:rPr lang="en-US" sz="4000" dirty="0">
                <a:hlinkClick r:id="rId3"/>
              </a:rPr>
              <a:t>https://www.surveymonkey.com/r/AHNursing</a:t>
            </a:r>
            <a:r>
              <a:rPr lang="en-US" sz="4000" dirty="0"/>
              <a:t> </a:t>
            </a:r>
          </a:p>
          <a:p>
            <a:pPr algn="ctr"/>
            <a:endParaRPr lang="en-US" sz="4000" dirty="0"/>
          </a:p>
          <a:p>
            <a:pPr algn="ctr"/>
            <a:r>
              <a:rPr lang="en-US" sz="4000" dirty="0"/>
              <a:t>•CONTACT US: </a:t>
            </a:r>
            <a:r>
              <a:rPr lang="en-US" sz="4000" dirty="0">
                <a:hlinkClick r:id="rId4"/>
              </a:rPr>
              <a:t>AHNCC@FLASH.NET</a:t>
            </a:r>
            <a:endParaRPr lang="en-US" sz="4000" dirty="0"/>
          </a:p>
          <a:p>
            <a:pPr algn="ctr"/>
            <a:endParaRPr lang="en-US"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83000">
              <a:srgbClr val="FFFF00">
                <a:alpha val="82000"/>
              </a:srgbClr>
            </a:gs>
            <a:gs pos="96000">
              <a:srgbClr val="3366F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4999"/>
            <a:ext cx="7772400" cy="3657601"/>
          </a:xfrm>
        </p:spPr>
        <p:txBody>
          <a:bodyPr>
            <a:normAutofit/>
          </a:bodyPr>
          <a:lstStyle/>
          <a:p>
            <a:r>
              <a:rPr lang="en-US" sz="4889" b="1" dirty="0">
                <a:solidFill>
                  <a:srgbClr val="0000FF"/>
                </a:solidFill>
              </a:rPr>
              <a:t> </a:t>
            </a:r>
            <a:br>
              <a:rPr lang="en-US" sz="4889" b="1" dirty="0">
                <a:solidFill>
                  <a:srgbClr val="0000FF"/>
                </a:solidFill>
              </a:rPr>
            </a:br>
            <a:endParaRPr lang="en-US" b="1" dirty="0">
              <a:solidFill>
                <a:srgbClr val="0000FF"/>
              </a:solidFill>
            </a:endParaRPr>
          </a:p>
        </p:txBody>
      </p:sp>
      <p:sp>
        <p:nvSpPr>
          <p:cNvPr id="3" name="Rectangle 2"/>
          <p:cNvSpPr/>
          <p:nvPr/>
        </p:nvSpPr>
        <p:spPr>
          <a:xfrm>
            <a:off x="685800" y="-30411118"/>
            <a:ext cx="7924800" cy="646331"/>
          </a:xfrm>
          <a:prstGeom prst="rect">
            <a:avLst/>
          </a:prstGeom>
        </p:spPr>
        <p:txBody>
          <a:bodyPr wrap="square">
            <a:spAutoFit/>
          </a:bodyPr>
          <a:lstStyle/>
          <a:p>
            <a:r>
              <a:rPr lang="en-US" dirty="0"/>
              <a:t> </a:t>
            </a:r>
          </a:p>
          <a:p>
            <a:r>
              <a:rPr lang="en-US" dirty="0"/>
              <a:t> </a:t>
            </a:r>
          </a:p>
        </p:txBody>
      </p:sp>
      <p:sp>
        <p:nvSpPr>
          <p:cNvPr id="4" name="Rectangle 3"/>
          <p:cNvSpPr/>
          <p:nvPr/>
        </p:nvSpPr>
        <p:spPr>
          <a:xfrm>
            <a:off x="990600" y="304800"/>
            <a:ext cx="7162800" cy="2308324"/>
          </a:xfrm>
          <a:prstGeom prst="rect">
            <a:avLst/>
          </a:prstGeom>
        </p:spPr>
        <p:txBody>
          <a:bodyPr wrap="square">
            <a:spAutoFit/>
          </a:bodyPr>
          <a:lstStyle/>
          <a:p>
            <a:pPr algn="ctr"/>
            <a:r>
              <a:rPr lang="en-US" sz="4800" dirty="0"/>
              <a:t> </a:t>
            </a:r>
          </a:p>
          <a:p>
            <a:pPr algn="ctr"/>
            <a:endParaRPr lang="en-US" sz="4800" b="1" dirty="0">
              <a:solidFill>
                <a:schemeClr val="tx1">
                  <a:lumMod val="95000"/>
                  <a:lumOff val="5000"/>
                </a:schemeClr>
              </a:solidFill>
              <a:effectLst>
                <a:outerShdw blurRad="520700" dist="190500" dir="2700000" algn="br">
                  <a:srgbClr val="FFFF00">
                    <a:alpha val="43000"/>
                  </a:srgbClr>
                </a:outerShdw>
              </a:effectLst>
            </a:endParaRPr>
          </a:p>
          <a:p>
            <a:pPr algn="ctr"/>
            <a:r>
              <a:rPr lang="en-US" sz="4800" b="1" dirty="0">
                <a:solidFill>
                  <a:srgbClr val="0000FF"/>
                </a:solidFill>
                <a:effectLst>
                  <a:outerShdw blurRad="520700" dist="190500" dir="2700000" algn="br">
                    <a:srgbClr val="FFFF00">
                      <a:alpha val="43000"/>
                    </a:srgbClr>
                  </a:outerShdw>
                </a:effectLst>
              </a:rPr>
              <a:t> </a:t>
            </a:r>
            <a:endParaRPr lang="en-US" sz="3600" dirty="0">
              <a:solidFill>
                <a:srgbClr val="0000FF"/>
              </a:solidFill>
              <a:effectLst>
                <a:outerShdw blurRad="520700" dist="190500" dir="2700000" algn="br">
                  <a:srgbClr val="FFFF00">
                    <a:alpha val="43000"/>
                  </a:srgbClr>
                </a:outerShdw>
              </a:effectLst>
            </a:endParaRPr>
          </a:p>
        </p:txBody>
      </p:sp>
      <p:pic>
        <p:nvPicPr>
          <p:cNvPr id="6" name="Picture 5" descr="100_0100 copy.JPG"/>
          <p:cNvPicPr>
            <a:picLocks noChangeAspect="1"/>
          </p:cNvPicPr>
          <p:nvPr/>
        </p:nvPicPr>
        <p:blipFill>
          <a:blip r:embed="rId3"/>
          <a:stretch>
            <a:fillRect/>
          </a:stretch>
        </p:blipFill>
        <p:spPr>
          <a:xfrm>
            <a:off x="838200" y="990600"/>
            <a:ext cx="7315200" cy="49530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tx2">
                <a:lumMod val="20000"/>
                <a:lumOff val="80000"/>
                <a:alpha val="64000"/>
              </a:schemeClr>
            </a:gs>
            <a:gs pos="74000">
              <a:srgbClr val="FFFF00">
                <a:alpha val="86000"/>
              </a:srgbClr>
            </a:gs>
            <a:gs pos="97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br>
              <a:rPr lang="en-US" sz="4889" b="1" dirty="0">
                <a:solidFill>
                  <a:srgbClr val="0000FF"/>
                </a:solidFill>
              </a:rPr>
            </a:br>
            <a:endParaRPr lang="en-US" b="1" dirty="0">
              <a:solidFill>
                <a:srgbClr val="0000FF"/>
              </a:solidFill>
            </a:endParaRPr>
          </a:p>
        </p:txBody>
      </p:sp>
      <p:sp>
        <p:nvSpPr>
          <p:cNvPr id="3" name="Rectangle 2"/>
          <p:cNvSpPr/>
          <p:nvPr/>
        </p:nvSpPr>
        <p:spPr>
          <a:xfrm>
            <a:off x="685800" y="-30411118"/>
            <a:ext cx="7924800" cy="646331"/>
          </a:xfrm>
          <a:prstGeom prst="rect">
            <a:avLst/>
          </a:prstGeom>
        </p:spPr>
        <p:txBody>
          <a:bodyPr wrap="square">
            <a:spAutoFit/>
          </a:bodyPr>
          <a:lstStyle/>
          <a:p>
            <a:r>
              <a:rPr lang="en-US" dirty="0"/>
              <a:t> </a:t>
            </a:r>
          </a:p>
          <a:p>
            <a:r>
              <a:rPr lang="en-US" dirty="0"/>
              <a:t> </a:t>
            </a:r>
          </a:p>
        </p:txBody>
      </p:sp>
      <p:sp>
        <p:nvSpPr>
          <p:cNvPr id="4" name="Rectangle 3"/>
          <p:cNvSpPr/>
          <p:nvPr/>
        </p:nvSpPr>
        <p:spPr>
          <a:xfrm>
            <a:off x="990600" y="838201"/>
            <a:ext cx="7162800" cy="4893648"/>
          </a:xfrm>
          <a:prstGeom prst="rect">
            <a:avLst/>
          </a:prstGeom>
        </p:spPr>
        <p:txBody>
          <a:bodyPr wrap="square">
            <a:spAutoFit/>
          </a:bodyPr>
          <a:lstStyle/>
          <a:p>
            <a:pPr algn="ctr"/>
            <a:r>
              <a:rPr lang="en-US" sz="4800" dirty="0"/>
              <a:t> </a:t>
            </a:r>
          </a:p>
          <a:p>
            <a:pPr algn="ctr"/>
            <a:endParaRPr lang="en-US" sz="4800" b="1" dirty="0">
              <a:solidFill>
                <a:srgbClr val="0000FF"/>
              </a:solidFill>
              <a:effectLst>
                <a:outerShdw blurRad="520700" dist="190500" dir="2700000" algn="br">
                  <a:srgbClr val="FFFF00">
                    <a:alpha val="43000"/>
                  </a:srgbClr>
                </a:outerShdw>
              </a:effectLst>
            </a:endParaRPr>
          </a:p>
          <a:p>
            <a:pPr algn="ctr"/>
            <a:r>
              <a:rPr lang="en-US" sz="4800" b="1" dirty="0">
                <a:solidFill>
                  <a:srgbClr val="0000FF"/>
                </a:solidFill>
                <a:effectLst>
                  <a:outerShdw blurRad="520700" dist="190500" dir="2700000" algn="br">
                    <a:srgbClr val="FFFF00">
                      <a:alpha val="43000"/>
                    </a:srgbClr>
                  </a:outerShdw>
                </a:effectLst>
              </a:rPr>
              <a:t>HELP US HOLD THE SPACE!</a:t>
            </a:r>
          </a:p>
          <a:p>
            <a:pPr algn="ctr"/>
            <a:endParaRPr lang="en-US" sz="4800" b="1" dirty="0">
              <a:solidFill>
                <a:srgbClr val="0000FF"/>
              </a:solidFill>
              <a:effectLst>
                <a:outerShdw blurRad="520700" dist="190500" dir="2700000" algn="br">
                  <a:srgbClr val="FFFF00">
                    <a:alpha val="43000"/>
                  </a:srgbClr>
                </a:outerShdw>
              </a:effectLst>
              <a:hlinkClick r:id="rId3"/>
            </a:endParaRPr>
          </a:p>
          <a:p>
            <a:pPr algn="ctr"/>
            <a:r>
              <a:rPr lang="en-US" sz="4800" b="1" u="sng" dirty="0">
                <a:solidFill>
                  <a:srgbClr val="0000FF"/>
                </a:solidFill>
                <a:effectLst>
                  <a:outerShdw blurRad="520700" dist="190500" dir="2700000" algn="br">
                    <a:srgbClr val="FFFF00">
                      <a:alpha val="43000"/>
                    </a:srgbClr>
                  </a:outerShdw>
                </a:effectLst>
              </a:rPr>
              <a:t> </a:t>
            </a:r>
            <a:endParaRPr lang="en-US" sz="3600" b="1" dirty="0">
              <a:solidFill>
                <a:srgbClr val="0000FF"/>
              </a:solidFill>
              <a:effectLst>
                <a:outerShdw blurRad="520700" dist="190500" dir="2700000" algn="br">
                  <a:srgbClr val="FFFF00">
                    <a:alpha val="43000"/>
                  </a:srgbClr>
                </a:outerShdw>
              </a:effectLst>
            </a:endParaRPr>
          </a:p>
          <a:p>
            <a:pPr algn="ctr"/>
            <a:endParaRPr lang="en-US" sz="3600" b="1" dirty="0">
              <a:solidFill>
                <a:srgbClr val="0000FF"/>
              </a:solidFill>
              <a:effectLst>
                <a:outerShdw blurRad="520700" dist="190500" dir="2700000" algn="br">
                  <a:srgbClr val="FFFF00">
                    <a:alpha val="43000"/>
                  </a:srgbClr>
                </a:outerShdw>
              </a:effectLst>
            </a:endParaRPr>
          </a:p>
          <a:p>
            <a:pPr algn="ctr"/>
            <a:r>
              <a:rPr lang="en-US" sz="3600" b="1" dirty="0">
                <a:solidFill>
                  <a:srgbClr val="0000FF"/>
                </a:solidFill>
                <a:effectLst>
                  <a:outerShdw blurRad="520700" dist="190500" dir="2700000" algn="br">
                    <a:srgbClr val="FFFF00">
                      <a:alpha val="43000"/>
                    </a:srgbClr>
                  </a:outerShdw>
                </a:effectLst>
              </a:rPr>
              <a:t> </a:t>
            </a:r>
            <a:endParaRPr lang="en-US" sz="3600" dirty="0">
              <a:solidFill>
                <a:srgbClr val="0000FF"/>
              </a:solidFill>
              <a:effectLst>
                <a:outerShdw blurRad="520700" dist="190500" dir="2700000" algn="br">
                  <a:srgbClr val="FFFF00">
                    <a:alpha val="43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2">
                <a:lumMod val="20000"/>
                <a:lumOff val="80000"/>
                <a:alpha val="64000"/>
              </a:schemeClr>
            </a:gs>
            <a:gs pos="84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HOLDING SPACE FOR ADVANCED HOLISTIC NURSING</a:t>
            </a:r>
            <a:br>
              <a:rPr lang="en-US" b="1" dirty="0">
                <a:solidFill>
                  <a:srgbClr val="0000FF"/>
                </a:solidFill>
              </a:rPr>
            </a:br>
            <a:br>
              <a:rPr lang="en-US" dirty="0">
                <a:solidFill>
                  <a:srgbClr val="0000FF"/>
                </a:solidFill>
              </a:rPr>
            </a:br>
            <a:r>
              <a:rPr lang="en-US" b="1" dirty="0">
                <a:solidFill>
                  <a:srgbClr val="0000FF"/>
                </a:solidFill>
              </a:rPr>
              <a:t>CONSTRAINTS,</a:t>
            </a:r>
            <a:br>
              <a:rPr lang="en-US" b="1" dirty="0">
                <a:solidFill>
                  <a:srgbClr val="0000FF"/>
                </a:solidFill>
              </a:rPr>
            </a:br>
            <a:r>
              <a:rPr lang="en-US" b="1" dirty="0">
                <a:solidFill>
                  <a:srgbClr val="0000FF"/>
                </a:solidFill>
              </a:rPr>
              <a:t> VISION, AND ACTION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2">
                <a:lumMod val="20000"/>
                <a:lumOff val="80000"/>
                <a:alpha val="64000"/>
              </a:schemeClr>
            </a:gs>
            <a:gs pos="84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5257799"/>
          </a:xfrm>
        </p:spPr>
        <p:txBody>
          <a:bodyPr>
            <a:normAutofit/>
          </a:bodyPr>
          <a:lstStyle/>
          <a:p>
            <a:r>
              <a:rPr lang="en-US" sz="4000" b="1" dirty="0"/>
              <a:t>PURPOSE IS TO SHARE </a:t>
            </a:r>
            <a:br>
              <a:rPr lang="en-US" sz="4000" b="1" dirty="0"/>
            </a:br>
            <a:r>
              <a:rPr lang="en-US" sz="4000" b="1" dirty="0"/>
              <a:t>AND DISCUSS </a:t>
            </a:r>
            <a:br>
              <a:rPr lang="en-US" sz="3111" b="1" dirty="0"/>
            </a:br>
            <a:br>
              <a:rPr lang="en-US" sz="3111" b="1" dirty="0"/>
            </a:br>
            <a:r>
              <a:rPr lang="en-US" sz="3111" b="1" dirty="0"/>
              <a:t>•</a:t>
            </a:r>
            <a:r>
              <a:rPr lang="en-US" sz="3111" dirty="0"/>
              <a:t> </a:t>
            </a:r>
            <a:r>
              <a:rPr lang="en-US" sz="3111" b="1" dirty="0"/>
              <a:t>WHERE WE’VE BEEN (2005-2013)</a:t>
            </a:r>
            <a:br>
              <a:rPr lang="en-US" sz="3111" b="1" cap="all" dirty="0"/>
            </a:br>
            <a:br>
              <a:rPr lang="en-US" sz="3111" dirty="0"/>
            </a:br>
            <a:r>
              <a:rPr lang="en-US" sz="3111" dirty="0"/>
              <a:t>•</a:t>
            </a:r>
            <a:r>
              <a:rPr lang="en-US" sz="3111" b="1" cap="all" dirty="0"/>
              <a:t>Where we are (2014-2016)</a:t>
            </a:r>
            <a:br>
              <a:rPr lang="en-US" sz="3111" b="1" cap="all" dirty="0"/>
            </a:br>
            <a:r>
              <a:rPr lang="en-US" sz="3111" b="1" cap="all" dirty="0"/>
              <a:t>  </a:t>
            </a:r>
            <a:br>
              <a:rPr lang="en-US" sz="3111" b="1" cap="all" dirty="0"/>
            </a:br>
            <a:r>
              <a:rPr lang="en-US" sz="3111" b="1" cap="all" dirty="0"/>
              <a:t>• Where we are going (2016-2017)</a:t>
            </a:r>
            <a:br>
              <a:rPr lang="en-US" sz="3111" b="1" cap="all" dirty="0"/>
            </a:br>
            <a:br>
              <a:rPr lang="en-US" sz="3111" b="1" cap="all" dirty="0"/>
            </a:br>
            <a:r>
              <a:rPr lang="en-US" sz="3111" b="1" cap="all" dirty="0"/>
              <a:t>•Vision and invitation (2017-)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2">
                <a:lumMod val="20000"/>
                <a:lumOff val="80000"/>
                <a:alpha val="64000"/>
              </a:schemeClr>
            </a:gs>
            <a:gs pos="84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5181599"/>
          </a:xfrm>
        </p:spPr>
        <p:txBody>
          <a:bodyPr>
            <a:normAutofit fontScale="90000"/>
          </a:bodyPr>
          <a:lstStyle/>
          <a:p>
            <a:r>
              <a:rPr lang="en-US" sz="4889" b="1" dirty="0"/>
              <a:t>CONSENSUS MODEL</a:t>
            </a:r>
            <a:br>
              <a:rPr lang="en-US" sz="4889" b="1" dirty="0"/>
            </a:br>
            <a:br>
              <a:rPr lang="en-US" sz="4889" b="1" dirty="0"/>
            </a:br>
            <a:r>
              <a:rPr lang="en-US" sz="3556" b="1" dirty="0"/>
              <a:t>• CONCEPTUALIZED TO STRUCTURE GRADUATE EDUCATION IN 2000, WITH </a:t>
            </a:r>
            <a:br>
              <a:rPr lang="en-US" sz="3556" b="1" dirty="0"/>
            </a:br>
            <a:r>
              <a:rPr lang="en-US" sz="3556" b="1" dirty="0"/>
              <a:t>AND WITHOUT PRESCRIPTIVE AUTHORITY</a:t>
            </a:r>
            <a:br>
              <a:rPr lang="en-US" sz="3556" b="1" dirty="0"/>
            </a:br>
            <a:r>
              <a:rPr lang="en-US" sz="3556" b="1" dirty="0"/>
              <a:t> </a:t>
            </a:r>
            <a:br>
              <a:rPr lang="en-US" sz="3556" b="1" dirty="0"/>
            </a:br>
            <a:r>
              <a:rPr lang="en-US" sz="3556" b="1" dirty="0"/>
              <a:t>•ADOPTED IN 2008</a:t>
            </a:r>
            <a:br>
              <a:rPr lang="en-US" sz="3556" b="1" dirty="0"/>
            </a:br>
            <a:br>
              <a:rPr lang="en-US" sz="3556" b="1" dirty="0"/>
            </a:br>
            <a:r>
              <a:rPr lang="en-US" sz="3556" b="1" dirty="0"/>
              <a:t>• COMPACT AGREEMENT SIGNED IN 2016  </a:t>
            </a:r>
            <a:br>
              <a:rPr lang="en-US" sz="4889" b="1" dirty="0"/>
            </a:b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2">
                <a:lumMod val="20000"/>
                <a:lumOff val="80000"/>
                <a:alpha val="64000"/>
              </a:schemeClr>
            </a:gs>
            <a:gs pos="84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791200"/>
          </a:xfrm>
        </p:spPr>
        <p:txBody>
          <a:bodyPr wrap="none" anchor="t">
            <a:normAutofit fontScale="90000"/>
          </a:bodyPr>
          <a:lstStyle/>
          <a:p>
            <a:br>
              <a:rPr lang="en-US" sz="4889" b="1" dirty="0">
                <a:solidFill>
                  <a:srgbClr val="0000FF"/>
                </a:solidFill>
              </a:rPr>
            </a:br>
            <a:r>
              <a:rPr lang="en-US" sz="4889" b="1" dirty="0">
                <a:solidFill>
                  <a:srgbClr val="000000"/>
                </a:solidFill>
              </a:rPr>
              <a:t>CONSENSUS MODEL APRN</a:t>
            </a:r>
            <a:br>
              <a:rPr lang="en-US" sz="4889" b="1" dirty="0">
                <a:solidFill>
                  <a:srgbClr val="000000"/>
                </a:solidFill>
              </a:rPr>
            </a:br>
            <a:br>
              <a:rPr lang="en-US" sz="4889" b="1" dirty="0">
                <a:solidFill>
                  <a:srgbClr val="000000"/>
                </a:solidFill>
              </a:rPr>
            </a:br>
            <a:r>
              <a:rPr lang="en-US" sz="3556" b="1" i="1" dirty="0">
                <a:solidFill>
                  <a:srgbClr val="000000"/>
                </a:solidFill>
              </a:rPr>
              <a:t>FOUR ROLES: CNS, NP, MIDWIFE, OR</a:t>
            </a:r>
            <a:br>
              <a:rPr lang="en-US" sz="3556" b="1" i="1" dirty="0">
                <a:solidFill>
                  <a:srgbClr val="000000"/>
                </a:solidFill>
              </a:rPr>
            </a:br>
            <a:r>
              <a:rPr lang="en-US" sz="3556" b="1" i="1" dirty="0">
                <a:solidFill>
                  <a:srgbClr val="000000"/>
                </a:solidFill>
              </a:rPr>
              <a:t>•NURSE ANESTHTIST</a:t>
            </a:r>
            <a:br>
              <a:rPr lang="en-US" sz="3200" b="1" dirty="0">
                <a:solidFill>
                  <a:srgbClr val="000000"/>
                </a:solidFill>
              </a:rPr>
            </a:br>
            <a:br>
              <a:rPr lang="en-US" sz="3200" b="1" dirty="0">
                <a:solidFill>
                  <a:srgbClr val="000000"/>
                </a:solidFill>
              </a:rPr>
            </a:br>
            <a:r>
              <a:rPr lang="en-US" sz="3200" b="1" dirty="0">
                <a:solidFill>
                  <a:srgbClr val="000000"/>
                </a:solidFill>
              </a:rPr>
              <a:t>EDUCATIONAL REQUIREMENT</a:t>
            </a:r>
            <a:br>
              <a:rPr lang="en-US" sz="3200" b="1" dirty="0">
                <a:solidFill>
                  <a:srgbClr val="000000"/>
                </a:solidFill>
              </a:rPr>
            </a:br>
            <a:r>
              <a:rPr lang="en-US" sz="3200" b="1" dirty="0">
                <a:solidFill>
                  <a:srgbClr val="000000"/>
                </a:solidFill>
              </a:rPr>
              <a:t>•3 P COURSES</a:t>
            </a:r>
            <a:br>
              <a:rPr lang="en-US" sz="3200" b="1" dirty="0">
                <a:solidFill>
                  <a:srgbClr val="000000"/>
                </a:solidFill>
              </a:rPr>
            </a:br>
            <a:r>
              <a:rPr lang="en-US" sz="3200" b="1" dirty="0">
                <a:solidFill>
                  <a:srgbClr val="000000"/>
                </a:solidFill>
              </a:rPr>
              <a:t>•CERTIFICATION</a:t>
            </a:r>
            <a:br>
              <a:rPr lang="en-US" sz="3200" b="1" dirty="0">
                <a:solidFill>
                  <a:srgbClr val="000000"/>
                </a:solidFill>
              </a:rPr>
            </a:br>
            <a:r>
              <a:rPr lang="en-US" sz="3200" b="1" dirty="0">
                <a:solidFill>
                  <a:srgbClr val="000000"/>
                </a:solidFill>
              </a:rPr>
              <a:t>•SUPERVISED PRACTICE</a:t>
            </a:r>
            <a:br>
              <a:rPr lang="en-US" sz="3200" b="1" dirty="0">
                <a:solidFill>
                  <a:srgbClr val="0000FF"/>
                </a:solidFill>
              </a:rPr>
            </a:br>
            <a:br>
              <a:rPr lang="en-US" sz="4889" b="1" dirty="0">
                <a:solidFill>
                  <a:srgbClr val="0000FF"/>
                </a:solidFill>
              </a:rPr>
            </a:br>
            <a:endParaRPr lang="en-US" b="1" dirty="0">
              <a:solidFill>
                <a:srgbClr val="0000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685800" y="457200"/>
            <a:ext cx="7772400" cy="612475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3600" dirty="0"/>
              <a:t> </a:t>
            </a:r>
            <a:r>
              <a:rPr lang="en-US" sz="3600" b="1" dirty="0"/>
              <a:t>WHERE WE’VE BEEN  </a:t>
            </a:r>
          </a:p>
          <a:p>
            <a:pPr algn="ctr"/>
            <a:endParaRPr lang="en-US" sz="3600" b="1" dirty="0"/>
          </a:p>
          <a:p>
            <a:pPr algn="ctr"/>
            <a:r>
              <a:rPr lang="en-US" sz="3200" cap="all" dirty="0">
                <a:cs typeface="Cambria"/>
              </a:rPr>
              <a:t>•Round Table, conversations, public response to CM, publication 2007-2009</a:t>
            </a:r>
          </a:p>
          <a:p>
            <a:pPr algn="ctr"/>
            <a:endParaRPr lang="en-US" sz="3200" cap="all" dirty="0">
              <a:cs typeface="Cambria"/>
            </a:endParaRPr>
          </a:p>
          <a:p>
            <a:pPr algn="ctr"/>
            <a:r>
              <a:rPr lang="en-US" sz="3200" cap="all" dirty="0">
                <a:cs typeface="Cambria"/>
              </a:rPr>
              <a:t>•Reviewed, revised, validated, mapped, and tested competencies, 2010-2012</a:t>
            </a:r>
          </a:p>
          <a:p>
            <a:pPr algn="ctr"/>
            <a:endParaRPr lang="en-US" sz="3200" cap="all" dirty="0">
              <a:cs typeface="Cambria"/>
            </a:endParaRPr>
          </a:p>
          <a:p>
            <a:pPr algn="ctr"/>
            <a:r>
              <a:rPr lang="en-US" sz="3200" cap="all" dirty="0">
                <a:cs typeface="Cambria"/>
              </a:rPr>
              <a:t>•Position Statements on APHN; CM distribute to NCSBN, etc, March 2013</a:t>
            </a:r>
          </a:p>
          <a:p>
            <a:pPr algn="ctr"/>
            <a:endParaRPr lang="en-US" sz="3200" cap="all" dirty="0">
              <a:cs typeface="Cambria"/>
            </a:endParaRPr>
          </a:p>
          <a:p>
            <a:pPr algn="ctr"/>
            <a:r>
              <a:rPr lang="en-US" sz="3200" cap="all" dirty="0">
                <a:cs typeface="Cambria"/>
              </a:rPr>
              <a:t>•RESPONSE TO LACE FEEDBACK REQUEST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381000" y="457200"/>
            <a:ext cx="8305800" cy="62478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chor="t">
            <a:spAutoFit/>
          </a:bodyPr>
          <a:lstStyle/>
          <a:p>
            <a:pPr algn="ctr"/>
            <a:endParaRPr lang="en-US" sz="3600" b="1" dirty="0"/>
          </a:p>
          <a:p>
            <a:pPr algn="ctr"/>
            <a:r>
              <a:rPr lang="en-US" sz="3600" b="1" dirty="0"/>
              <a:t> THE TRANSITION</a:t>
            </a:r>
            <a:endParaRPr lang="en-US" sz="3600" dirty="0"/>
          </a:p>
          <a:p>
            <a:pPr algn="ctr"/>
            <a:endParaRPr lang="en-US" sz="3600" dirty="0"/>
          </a:p>
          <a:p>
            <a:pPr algn="ctr"/>
            <a:r>
              <a:rPr lang="en-US" sz="3600" dirty="0"/>
              <a:t>•PUBLICATION, 2013, </a:t>
            </a:r>
          </a:p>
          <a:p>
            <a:pPr algn="ctr"/>
            <a:endParaRPr lang="en-US" sz="3600" dirty="0"/>
          </a:p>
          <a:p>
            <a:pPr algn="ctr"/>
            <a:r>
              <a:rPr lang="en-US" sz="3600" dirty="0"/>
              <a:t>• ACCREDITED, OCTOBER, 2014</a:t>
            </a:r>
          </a:p>
          <a:p>
            <a:pPr algn="ctr"/>
            <a:endParaRPr lang="en-US" sz="3600" dirty="0"/>
          </a:p>
          <a:p>
            <a:pPr algn="ctr"/>
            <a:r>
              <a:rPr lang="en-US" sz="3600" dirty="0"/>
              <a:t>• CMTF CHARGED, NOVEMBER, 2014</a:t>
            </a:r>
          </a:p>
          <a:p>
            <a:pPr algn="ctr"/>
            <a:endParaRPr lang="en-US" sz="3600" dirty="0"/>
          </a:p>
          <a:p>
            <a:pPr algn="ctr"/>
            <a:r>
              <a:rPr lang="en-US" sz="3600" dirty="0"/>
              <a:t> </a:t>
            </a:r>
          </a:p>
          <a:p>
            <a:pPr algn="ctr"/>
            <a:endParaRPr lang="en-US" sz="2000" dirty="0"/>
          </a:p>
          <a:p>
            <a:pPr algn="ct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81000">
              <a:schemeClr val="tx2">
                <a:lumMod val="20000"/>
                <a:lumOff val="80000"/>
                <a:alpha val="64000"/>
              </a:schemeClr>
            </a:gs>
            <a:gs pos="90000">
              <a:srgbClr val="FFFF00">
                <a:alpha val="86000"/>
              </a:srgbClr>
            </a:gs>
            <a:gs pos="98000">
              <a:srgbClr val="0000F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714999"/>
          </a:xfrm>
        </p:spPr>
        <p:txBody>
          <a:bodyPr>
            <a:normAutofit fontScale="90000"/>
          </a:bodyPr>
          <a:lstStyle/>
          <a:p>
            <a:br>
              <a:rPr lang="en-US" sz="4889" b="1" dirty="0">
                <a:solidFill>
                  <a:srgbClr val="0000FF"/>
                </a:solidFill>
              </a:rPr>
            </a:br>
            <a:r>
              <a:rPr lang="en-US" sz="4889" b="1" dirty="0">
                <a:solidFill>
                  <a:srgbClr val="000000"/>
                </a:solidFill>
              </a:rPr>
              <a:t>CONSENSUS MODEL TASK FORCE</a:t>
            </a:r>
            <a:br>
              <a:rPr lang="en-US" sz="4889" b="1" dirty="0">
                <a:solidFill>
                  <a:srgbClr val="000000"/>
                </a:solidFill>
              </a:rPr>
            </a:br>
            <a:r>
              <a:rPr lang="en-US" sz="4889" b="1" dirty="0">
                <a:solidFill>
                  <a:srgbClr val="000000"/>
                </a:solidFill>
              </a:rPr>
              <a:t>CHARGED BY AHNCC</a:t>
            </a:r>
            <a:br>
              <a:rPr lang="en-US" b="1" dirty="0">
                <a:solidFill>
                  <a:srgbClr val="000000"/>
                </a:solidFill>
              </a:rPr>
            </a:br>
            <a:br>
              <a:rPr lang="en-US" dirty="0">
                <a:solidFill>
                  <a:srgbClr val="000000"/>
                </a:solidFill>
              </a:rPr>
            </a:br>
            <a:r>
              <a:rPr lang="en-US" dirty="0">
                <a:solidFill>
                  <a:srgbClr val="000000"/>
                </a:solidFill>
              </a:rPr>
              <a:t> </a:t>
            </a:r>
            <a:r>
              <a:rPr lang="en-US" sz="3111" dirty="0">
                <a:solidFill>
                  <a:srgbClr val="000000"/>
                </a:solidFill>
              </a:rPr>
              <a:t>CMTF: Helen Erickson (Chair), Margaret Erickson, Francine Halderman (2014-2015), Mary Enzman-Hines, Kay Sandor, Deborah Shields, Mary Elaine Southard, Terri Roberts (2016-)</a:t>
            </a:r>
            <a:br>
              <a:rPr lang="en-US" dirty="0"/>
            </a:br>
            <a:endParaRPr lang="en-US" b="1" dirty="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chemeClr val="tx2">
                <a:lumMod val="20000"/>
                <a:lumOff val="80000"/>
                <a:alpha val="64000"/>
              </a:schemeClr>
            </a:gs>
            <a:gs pos="91000">
              <a:srgbClr val="FFFF00">
                <a:alpha val="86000"/>
              </a:srgbClr>
            </a:gs>
            <a:gs pos="96000">
              <a:srgbClr val="0000FF">
                <a:alpha val="70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724400"/>
          </a:xfrm>
        </p:spPr>
        <p:txBody>
          <a:bodyPr>
            <a:normAutofit/>
          </a:bodyPr>
          <a:lstStyle/>
          <a:p>
            <a:r>
              <a:rPr lang="en-US" sz="4889" b="1" dirty="0">
                <a:solidFill>
                  <a:srgbClr val="0000FF"/>
                </a:solidFill>
              </a:rPr>
              <a:t> </a:t>
            </a:r>
            <a:endParaRPr lang="en-US" b="1" dirty="0">
              <a:solidFill>
                <a:srgbClr val="0000FF"/>
              </a:solidFill>
            </a:endParaRPr>
          </a:p>
        </p:txBody>
      </p:sp>
      <p:sp>
        <p:nvSpPr>
          <p:cNvPr id="3" name="TextBox 2"/>
          <p:cNvSpPr txBox="1"/>
          <p:nvPr/>
        </p:nvSpPr>
        <p:spPr>
          <a:xfrm>
            <a:off x="381000" y="457200"/>
            <a:ext cx="8305800" cy="62478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chor="t">
            <a:spAutoFit/>
          </a:bodyPr>
          <a:lstStyle/>
          <a:p>
            <a:pPr algn="ctr"/>
            <a:endParaRPr lang="en-US" sz="3600" b="1" dirty="0"/>
          </a:p>
          <a:p>
            <a:pPr algn="ctr"/>
            <a:r>
              <a:rPr lang="en-US" sz="3600" b="1" dirty="0"/>
              <a:t>WHERE WE ARE</a:t>
            </a:r>
            <a:r>
              <a:rPr lang="en-US" sz="3600" dirty="0"/>
              <a:t> </a:t>
            </a:r>
          </a:p>
          <a:p>
            <a:pPr algn="ctr"/>
            <a:endParaRPr lang="en-US" sz="3600" dirty="0"/>
          </a:p>
          <a:p>
            <a:pPr algn="ctr"/>
            <a:r>
              <a:rPr lang="en-US" sz="3600" dirty="0"/>
              <a:t>• JOINT SUBMISSION OF POSITION PAPER ON AHN IN CM, MARCH, 12, 2015</a:t>
            </a:r>
          </a:p>
          <a:p>
            <a:pPr algn="ctr"/>
            <a:endParaRPr lang="en-US" sz="3600" dirty="0"/>
          </a:p>
          <a:p>
            <a:pPr algn="ctr"/>
            <a:r>
              <a:rPr lang="en-US" sz="3600" dirty="0"/>
              <a:t>•REQUESTED 5</a:t>
            </a:r>
            <a:r>
              <a:rPr lang="en-US" sz="3600" baseline="30000" dirty="0"/>
              <a:t>TH</a:t>
            </a:r>
            <a:r>
              <a:rPr lang="en-US" sz="3600" dirty="0"/>
              <a:t> ROLE IN CM, APRIL 2015</a:t>
            </a:r>
          </a:p>
          <a:p>
            <a:pPr algn="ctr"/>
            <a:endParaRPr lang="en-US" sz="3600" dirty="0"/>
          </a:p>
          <a:p>
            <a:pPr algn="ctr"/>
            <a:r>
              <a:rPr lang="en-US" sz="3600" dirty="0"/>
              <a:t>•INITIATED CAMPAIGN FOR SUPPORT OF REQUEST FOR 5</a:t>
            </a:r>
            <a:r>
              <a:rPr lang="en-US" sz="3600" baseline="30000" dirty="0"/>
              <a:t>TH</a:t>
            </a:r>
            <a:r>
              <a:rPr lang="en-US" sz="3600" dirty="0"/>
              <a:t> ROLE</a:t>
            </a:r>
          </a:p>
          <a:p>
            <a:pPr algn="ctr"/>
            <a:endParaRPr lang="en-US" sz="2000" dirty="0"/>
          </a:p>
          <a:p>
            <a:pPr algn="ctr"/>
            <a:endParaRPr lang="en-US" sz="2000" dirty="0"/>
          </a:p>
        </p:txBody>
      </p:sp>
    </p:spTree>
  </p:cSld>
  <p:clrMapOvr>
    <a:masterClrMapping/>
  </p:clrMapOvr>
</p:sld>
</file>

<file path=ppt/theme/theme1.xml><?xml version="1.0" encoding="utf-8"?>
<a:theme xmlns:a="http://schemas.openxmlformats.org/drawingml/2006/main" name="Office Theme">
  <a:themeElements>
    <a:clrScheme name="Custom 157">
      <a:dk1>
        <a:sysClr val="windowText" lastClr="000000"/>
      </a:dk1>
      <a:lt1>
        <a:sysClr val="window" lastClr="FFFFFF"/>
      </a:lt1>
      <a:dk2>
        <a:srgbClr val="1F497D"/>
      </a:dk2>
      <a:lt2>
        <a:srgbClr val="EEECE1"/>
      </a:lt2>
      <a:accent1>
        <a:srgbClr val="4F81BD"/>
      </a:accent1>
      <a:accent2>
        <a:srgbClr val="FAE25E"/>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Aspect.thmx</Template>
  <TotalTime>2466</TotalTime>
  <Words>2309</Words>
  <Application>Microsoft Office PowerPoint</Application>
  <PresentationFormat>On-screen Show (4:3)</PresentationFormat>
  <Paragraphs>314</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Cambria</vt:lpstr>
      <vt:lpstr>Office Theme</vt:lpstr>
      <vt:lpstr>  </vt:lpstr>
      <vt:lpstr>HOLDING SPACE FOR ADVANCED HOLISTIC NURSING  CONSTRAINTS,  VISION, AND ACTION</vt:lpstr>
      <vt:lpstr>PURPOSE IS TO SHARE  AND DISCUSS   • WHERE WE’VE BEEN (2005-2013)  •Where we are (2014-2016)    • Where we are going (2016-2017)  •Vision and invitation (2017-)</vt:lpstr>
      <vt:lpstr>CONSENSUS MODEL  • CONCEPTUALIZED TO STRUCTURE GRADUATE EDUCATION IN 2000, WITH  AND WITHOUT PRESCRIPTIVE AUTHORITY   •ADOPTED IN 2008  • COMPACT AGREEMENT SIGNED IN 2016   </vt:lpstr>
      <vt:lpstr> CONSENSUS MODEL APRN  FOUR ROLES: CNS, NP, MIDWIFE, OR •NURSE ANESTHTIST  EDUCATIONAL REQUIREMENT •3 P COURSES •CERTIFICATION •SUPERVISED PRACTICE  </vt:lpstr>
      <vt:lpstr> </vt:lpstr>
      <vt:lpstr> </vt:lpstr>
      <vt:lpstr> CONSENSUS MODEL TASK FORCE CHARGED BY AHNCC   CMTF: Helen Erickson (Chair), Margaret Erickson, Francine Halderman (2014-2015), Mary Enzman-Hines, Kay Sandor, Deborah Shields, Mary Elaine Southard, Terri Roberts (2016-) </vt:lpstr>
      <vt:lpstr> </vt:lpstr>
      <vt:lpstr> </vt:lpstr>
      <vt:lpstr> </vt:lpstr>
      <vt:lpstr> </vt:lpstr>
      <vt:lpstr> </vt:lpstr>
      <vt:lpstr> </vt:lpstr>
      <vt:lpstr> </vt:lpstr>
      <vt:lpstr> </vt:lpstr>
      <vt:lpstr> </vt:lpstr>
      <vt:lpstr>  </vt:lpstr>
      <vt:lpstr>  </vt:lpstr>
    </vt:vector>
  </TitlesOfParts>
  <Company>The University of Texas at Austin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HOLDING SPACE: ADVANCED HOLISTIC NURSING  CONSTRAINTS,  VISION, AND ACTION</dc:title>
  <dc:creator>Helen Erickson</dc:creator>
  <cp:lastModifiedBy>Ray</cp:lastModifiedBy>
  <cp:revision>37</cp:revision>
  <dcterms:created xsi:type="dcterms:W3CDTF">2016-06-03T12:47:26Z</dcterms:created>
  <dcterms:modified xsi:type="dcterms:W3CDTF">2016-06-09T20:16:24Z</dcterms:modified>
</cp:coreProperties>
</file>